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1"/>
    <p:sldMasterId id="2147484088" r:id="rId2"/>
    <p:sldMasterId id="2147484100" r:id="rId3"/>
  </p:sldMasterIdLst>
  <p:notesMasterIdLst>
    <p:notesMasterId r:id="rId8"/>
  </p:notesMasterIdLst>
  <p:handoutMasterIdLst>
    <p:handoutMasterId r:id="rId9"/>
  </p:handoutMasterIdLst>
  <p:sldIdLst>
    <p:sldId id="615" r:id="rId4"/>
    <p:sldId id="635" r:id="rId5"/>
    <p:sldId id="636" r:id="rId6"/>
    <p:sldId id="640" r:id="rId7"/>
  </p:sldIdLst>
  <p:sldSz cx="9904413" cy="6858000"/>
  <p:notesSz cx="6797675" cy="9926638"/>
  <p:defaultTextStyle>
    <a:defPPr>
      <a:defRPr lang="fr-FR"/>
    </a:defPPr>
    <a:lvl1pPr algn="ctr" rtl="0" eaLnBrk="0" fontAlgn="base" hangingPunct="0">
      <a:lnSpc>
        <a:spcPct val="85000"/>
      </a:lnSpc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ctr" rtl="0" eaLnBrk="0" fontAlgn="base" hangingPunct="0">
      <a:lnSpc>
        <a:spcPct val="85000"/>
      </a:lnSpc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ctr" rtl="0" eaLnBrk="0" fontAlgn="base" hangingPunct="0">
      <a:lnSpc>
        <a:spcPct val="85000"/>
      </a:lnSpc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ctr" rtl="0" eaLnBrk="0" fontAlgn="base" hangingPunct="0">
      <a:lnSpc>
        <a:spcPct val="85000"/>
      </a:lnSpc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ctr" rtl="0" eaLnBrk="0" fontAlgn="base" hangingPunct="0">
      <a:lnSpc>
        <a:spcPct val="85000"/>
      </a:lnSpc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b="1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CFD"/>
    <a:srgbClr val="FCFDF9"/>
    <a:srgbClr val="FFFDFB"/>
    <a:srgbClr val="F8FAF4"/>
    <a:srgbClr val="F7F5F9"/>
    <a:srgbClr val="FEF6F0"/>
    <a:srgbClr val="F3F9FB"/>
    <a:srgbClr val="38C8B0"/>
    <a:srgbClr val="9B2D2A"/>
    <a:srgbClr val="9855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55" autoAdjust="0"/>
    <p:restoredTop sz="93757" autoAdjust="0"/>
  </p:normalViewPr>
  <p:slideViewPr>
    <p:cSldViewPr snapToGrid="0" showGuides="1">
      <p:cViewPr varScale="1">
        <p:scale>
          <a:sx n="125" d="100"/>
          <a:sy n="125" d="100"/>
        </p:scale>
        <p:origin x="1470" y="150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94" d="100"/>
          <a:sy n="94" d="100"/>
        </p:scale>
        <p:origin x="1680" y="90"/>
      </p:cViewPr>
      <p:guideLst>
        <p:guide orient="horz" pos="3126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6247" cy="496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l" defTabSz="914588" eaLnBrk="1" hangingPunct="1">
              <a:lnSpc>
                <a:spcPct val="100000"/>
              </a:lnSpc>
              <a:defRPr sz="1200" b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826" y="1"/>
            <a:ext cx="2946246" cy="496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 defTabSz="914588" eaLnBrk="1" hangingPunct="1">
              <a:lnSpc>
                <a:spcPct val="100000"/>
              </a:lnSpc>
              <a:defRPr sz="1200" b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28471"/>
            <a:ext cx="2946247" cy="496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b" anchorCtr="0" compatLnSpc="1">
            <a:prstTxWarp prst="textNoShape">
              <a:avLst/>
            </a:prstTxWarp>
          </a:bodyPr>
          <a:lstStyle>
            <a:lvl1pPr algn="l" defTabSz="914588" eaLnBrk="1" hangingPunct="1">
              <a:lnSpc>
                <a:spcPct val="100000"/>
              </a:lnSpc>
              <a:defRPr sz="1200" b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fr-FR"/>
              <a:t>© 2008 Capgemini. All rights reserved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826" y="9428471"/>
            <a:ext cx="2946246" cy="496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b" anchorCtr="0" compatLnSpc="1">
            <a:prstTxWarp prst="textNoShape">
              <a:avLst/>
            </a:prstTxWarp>
          </a:bodyPr>
          <a:lstStyle>
            <a:lvl1pPr algn="r" defTabSz="914588" eaLnBrk="1" hangingPunct="1">
              <a:lnSpc>
                <a:spcPct val="100000"/>
              </a:lnSpc>
              <a:defRPr sz="1200" b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662B4FF-2868-4206-99C1-620901A8012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6409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51430" y="1"/>
            <a:ext cx="2946247" cy="496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l" defTabSz="914588" eaLnBrk="1" hangingPunct="1">
              <a:lnSpc>
                <a:spcPct val="100000"/>
              </a:lnSpc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163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27499" y="4715036"/>
            <a:ext cx="6342681" cy="4467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677555"/>
            <a:ext cx="2946247" cy="24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b" anchorCtr="0" compatLnSpc="1">
            <a:prstTxWarp prst="textNoShape">
              <a:avLst/>
            </a:prstTxWarp>
          </a:bodyPr>
          <a:lstStyle>
            <a:lvl1pPr algn="l" defTabSz="914588" eaLnBrk="1" hangingPunct="1">
              <a:lnSpc>
                <a:spcPct val="100000"/>
              </a:lnSpc>
              <a:defRPr sz="900" b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fr-FR"/>
              <a:t>© 2008 Capgemini. All rights reserved</a:t>
            </a:r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826" y="9677555"/>
            <a:ext cx="2946246" cy="24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b" anchorCtr="0" compatLnSpc="1">
            <a:prstTxWarp prst="textNoShape">
              <a:avLst/>
            </a:prstTxWarp>
          </a:bodyPr>
          <a:lstStyle>
            <a:lvl1pPr algn="r" defTabSz="914588" eaLnBrk="1" hangingPunct="1">
              <a:lnSpc>
                <a:spcPct val="100000"/>
              </a:lnSpc>
              <a:defRPr sz="900" b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B78A570-76D5-453C-94EF-15CADFD94A3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807731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266700" indent="-87313" algn="l" rtl="0" eaLnBrk="0" fontAlgn="base" hangingPunct="0">
      <a:spcBef>
        <a:spcPct val="30000"/>
      </a:spcBef>
      <a:spcAft>
        <a:spcPct val="0"/>
      </a:spcAft>
      <a:buChar char="•"/>
      <a:defRPr sz="1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542925" indent="-96838" algn="l" rtl="0" eaLnBrk="0" fontAlgn="base" hangingPunct="0">
      <a:spcBef>
        <a:spcPct val="30000"/>
      </a:spcBef>
      <a:spcAft>
        <a:spcPct val="0"/>
      </a:spcAft>
      <a:buChar char="•"/>
      <a:defRPr sz="1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831" y="2130456"/>
            <a:ext cx="8418751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662" y="3886200"/>
            <a:ext cx="6933089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66775" y="60515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056037D-8A60-4FA3-BB7E-9B6D709FDD45}" type="datetimeFigureOut">
              <a:rPr lang="fr-FR"/>
              <a:pPr>
                <a:defRPr/>
              </a:pPr>
              <a:t>22/11/2017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531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97713" y="6486525"/>
            <a:ext cx="2311400" cy="1047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93B6B-B73A-4527-994D-E931CBAA7EF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221" y="274638"/>
            <a:ext cx="8913972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221" y="1600206"/>
            <a:ext cx="8913972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EA9813C-B9A2-46F7-9FDF-D46814F28B28}" type="datetimeFigureOut">
              <a:rPr lang="fr-FR"/>
              <a:pPr>
                <a:defRPr/>
              </a:pPr>
              <a:t>22/11/2017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531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97713" y="6486525"/>
            <a:ext cx="2311400" cy="1047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FC51C-84DB-4734-B066-BDE654B56F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0699" y="274669"/>
            <a:ext cx="2228493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221" y="274669"/>
            <a:ext cx="6520405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323F9E-3246-40DF-ADBE-B57C7427A421}" type="datetimeFigureOut">
              <a:rPr lang="fr-FR"/>
              <a:pPr>
                <a:defRPr/>
              </a:pPr>
              <a:t>22/11/2017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531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97713" y="6486525"/>
            <a:ext cx="2311400" cy="1047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FC613-96FD-4EAD-9322-7D6012EA9E2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213725" cy="93027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513" y="4406924"/>
            <a:ext cx="841875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513" y="2906713"/>
            <a:ext cx="8418751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213725" cy="93027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0" y="1598613"/>
            <a:ext cx="4731580" cy="4633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883968" y="1598613"/>
            <a:ext cx="4733167" cy="4633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221" y="274638"/>
            <a:ext cx="8913972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221" y="1535113"/>
            <a:ext cx="437603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221" y="2174875"/>
            <a:ext cx="437603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1582" y="1535113"/>
            <a:ext cx="437762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1582" y="2174875"/>
            <a:ext cx="437762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213725" cy="93027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229" y="273050"/>
            <a:ext cx="3258616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2879" y="273074"/>
            <a:ext cx="553631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229" y="1435103"/>
            <a:ext cx="325861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202" y="4800600"/>
            <a:ext cx="5942648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202" y="612775"/>
            <a:ext cx="59426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202" y="5367338"/>
            <a:ext cx="59426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221" y="274638"/>
            <a:ext cx="8913972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221" y="1600206"/>
            <a:ext cx="8913972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C6A4A6E-D2C8-4743-8908-616A3F9A009C}" type="datetimeFigureOut">
              <a:rPr lang="fr-FR"/>
              <a:pPr>
                <a:defRPr/>
              </a:pPr>
              <a:t>22/11/2017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531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97713" y="6486525"/>
            <a:ext cx="2311400" cy="1047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33895-20F6-40CA-98F9-88DAD4860A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213725" cy="93027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214032" y="24"/>
            <a:ext cx="2403090" cy="6232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" y="24"/>
            <a:ext cx="7061657" cy="6232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Insert "Title, Author, Date"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9F314-3FFE-45C2-A9D9-12859900601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513" y="4406904"/>
            <a:ext cx="84187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513" y="2906713"/>
            <a:ext cx="8418751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Insert "Title, Author, Date"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16574-C4BA-4293-81EB-360B99D1BA0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0" y="1598613"/>
            <a:ext cx="4731580" cy="4633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883957" y="1598613"/>
            <a:ext cx="4733167" cy="46339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Insert "Title, Author, Date"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F4279-4FFE-4604-9F40-39ECC9E37C4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221" y="274638"/>
            <a:ext cx="891397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221" y="1535113"/>
            <a:ext cx="437603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221" y="2174875"/>
            <a:ext cx="437603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1571" y="1535113"/>
            <a:ext cx="437762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1571" y="2174875"/>
            <a:ext cx="437762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Insert "Title, Author, Date"</a:t>
            </a:r>
          </a:p>
        </p:txBody>
      </p:sp>
      <p:sp>
        <p:nvSpPr>
          <p:cNvPr id="8" name="Rectangle 1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20C4E-F71F-4FF0-95CB-121496CD274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Insert "Title, Author, Date"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32B81-6523-40BD-B2EE-6D3F7231001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Insert "Title, Author, Date"</a:t>
            </a:r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C824D-3F8B-45DB-A0FF-51438E84458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222" y="273050"/>
            <a:ext cx="325861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2879" y="273054"/>
            <a:ext cx="553631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222" y="1435103"/>
            <a:ext cx="325861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Insert "Title, Author, Date"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C0971-9E88-450B-9D11-C042137F846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202" y="4800600"/>
            <a:ext cx="59426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202" y="612775"/>
            <a:ext cx="59426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202" y="5367338"/>
            <a:ext cx="59426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Insert "Title, Author, Date"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1BC5E-DF52-4A4C-996B-C604EE73666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380" y="4406931"/>
            <a:ext cx="841875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380" y="2906713"/>
            <a:ext cx="8418751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FB44871-A353-4C9D-A734-57DF454F5443}" type="datetimeFigureOut">
              <a:rPr lang="fr-FR"/>
              <a:pPr>
                <a:defRPr/>
              </a:pPr>
              <a:t>22/11/2017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531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097713" y="6486525"/>
            <a:ext cx="2311400" cy="1047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56E9B-039F-4304-AAFD-D3906B356BE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Insert "Title, Author, Date"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8B8C8-0F5F-4668-9AAA-FB25AC749F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214032" y="4"/>
            <a:ext cx="2403090" cy="6232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" y="4"/>
            <a:ext cx="7061657" cy="6232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Insert "Title, Author, Date"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7D01B-C1AD-4F81-8122-BC94E84B860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221" y="274638"/>
            <a:ext cx="8913972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221" y="1600206"/>
            <a:ext cx="4374449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34743" y="1600206"/>
            <a:ext cx="4374449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F4612FA-9DD9-4380-9BBC-E5B8D7C01944}" type="datetimeFigureOut">
              <a:rPr lang="fr-FR"/>
              <a:pPr>
                <a:defRPr/>
              </a:pPr>
              <a:t>22/11/2017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531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097713" y="6486525"/>
            <a:ext cx="2311400" cy="1047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45C7E-018E-4975-B2FC-9B9F5BA62A1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221" y="274638"/>
            <a:ext cx="8913972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221" y="1535113"/>
            <a:ext cx="4376169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221" y="2174875"/>
            <a:ext cx="4376169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1309" y="1535113"/>
            <a:ext cx="43778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1309" y="2174875"/>
            <a:ext cx="43778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3D1E6D4-B3F1-433F-AE11-BD15E99146CF}" type="datetimeFigureOut">
              <a:rPr lang="fr-FR"/>
              <a:pPr>
                <a:defRPr/>
              </a:pPr>
              <a:t>22/11/2017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531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097713" y="6486525"/>
            <a:ext cx="2311400" cy="1047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A884D-0E27-4C45-AEB4-557DB06326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221" y="274638"/>
            <a:ext cx="8913972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20EA954-8957-48C9-8118-68884515B27D}" type="datetimeFigureOut">
              <a:rPr lang="fr-FR"/>
              <a:pPr>
                <a:defRPr/>
              </a:pPr>
              <a:t>22/11/2017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531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7097713" y="6486525"/>
            <a:ext cx="2311400" cy="1047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C4E36-A284-412B-BCB5-4934081DA96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F917617-1846-4F95-9860-4D3E66285E46}" type="datetimeFigureOut">
              <a:rPr lang="fr-FR"/>
              <a:pPr>
                <a:defRPr/>
              </a:pPr>
              <a:t>22/11/2017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531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097713" y="6486525"/>
            <a:ext cx="2311400" cy="1047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A1E10-A1D6-42B7-A3B5-50487EBD2AB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221" y="273050"/>
            <a:ext cx="32584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2351" y="273081"/>
            <a:ext cx="5536842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221" y="1435103"/>
            <a:ext cx="32584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3A894D4-EB35-4362-8678-185C8F3D957D}" type="datetimeFigureOut">
              <a:rPr lang="fr-FR"/>
              <a:pPr>
                <a:defRPr/>
              </a:pPr>
              <a:t>22/11/2017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531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097713" y="6486525"/>
            <a:ext cx="2311400" cy="1047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B38FC-2CB8-48A2-BADC-279157207BD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334" y="4800600"/>
            <a:ext cx="5942648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334" y="612775"/>
            <a:ext cx="5942648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334" y="5367338"/>
            <a:ext cx="5942648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27342AF-643A-41B9-A567-1F696A8F5B0A}" type="datetimeFigureOut">
              <a:rPr lang="fr-FR"/>
              <a:pPr>
                <a:defRPr/>
              </a:pPr>
              <a:t>22/11/2017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5313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097713" y="6486525"/>
            <a:ext cx="2311400" cy="1047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B0312-4C10-4D57-9456-AD397F3F2E4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73975" y="6626225"/>
            <a:ext cx="725488" cy="10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  <a:spAutoFit/>
          </a:bodyPr>
          <a:lstStyle>
            <a:lvl1pPr algn="r">
              <a:defRPr sz="8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EC5E5D9-251E-4881-973F-7CE5F1E5602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pic>
        <p:nvPicPr>
          <p:cNvPr id="7" name="Picture 3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53" b="15661"/>
          <a:stretch/>
        </p:blipFill>
        <p:spPr>
          <a:xfrm>
            <a:off x="8595365" y="6424263"/>
            <a:ext cx="1247248" cy="42297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27" r:id="rId1"/>
    <p:sldLayoutId id="2147484328" r:id="rId2"/>
    <p:sldLayoutId id="2147484329" r:id="rId3"/>
    <p:sldLayoutId id="2147484330" r:id="rId4"/>
    <p:sldLayoutId id="2147484331" r:id="rId5"/>
    <p:sldLayoutId id="2147484332" r:id="rId6"/>
    <p:sldLayoutId id="2147484333" r:id="rId7"/>
    <p:sldLayoutId id="2147484334" r:id="rId8"/>
    <p:sldLayoutId id="2147484335" r:id="rId9"/>
    <p:sldLayoutId id="2147484336" r:id="rId10"/>
    <p:sldLayoutId id="214748433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598613"/>
            <a:ext cx="9617075" cy="463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40636" tIns="47862" rIns="95718" bIns="478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pic>
        <p:nvPicPr>
          <p:cNvPr id="3076" name="Picture 30" descr="logo-mirail"/>
          <p:cNvPicPr>
            <a:picLocks noChangeAspect="1" noChangeArrowheads="1"/>
          </p:cNvPicPr>
          <p:nvPr userDrawn="1"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9115425" y="6354763"/>
            <a:ext cx="696913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Connecteur droit 8"/>
          <p:cNvCxnSpPr/>
          <p:nvPr userDrawn="1"/>
        </p:nvCxnSpPr>
        <p:spPr bwMode="auto">
          <a:xfrm>
            <a:off x="-7938" y="6249988"/>
            <a:ext cx="9913938" cy="1587"/>
          </a:xfrm>
          <a:prstGeom prst="line">
            <a:avLst/>
          </a:prstGeom>
          <a:ln>
            <a:solidFill>
              <a:srgbClr val="CC0000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6" r:id="rId1"/>
    <p:sldLayoutId id="2147484307" r:id="rId2"/>
    <p:sldLayoutId id="2147484308" r:id="rId3"/>
    <p:sldLayoutId id="2147484309" r:id="rId4"/>
    <p:sldLayoutId id="2147484310" r:id="rId5"/>
    <p:sldLayoutId id="2147484311" r:id="rId6"/>
    <p:sldLayoutId id="2147484312" r:id="rId7"/>
    <p:sldLayoutId id="2147484313" r:id="rId8"/>
    <p:sldLayoutId id="2147484314" r:id="rId9"/>
    <p:sldLayoutId id="2147484315" r:id="rId10"/>
  </p:sldLayoutIdLst>
  <p:timing>
    <p:tnLst>
      <p:par>
        <p:cTn id="1" dur="indefinite" restart="never" nodeType="tmRoot"/>
      </p:par>
    </p:tnLst>
  </p:timing>
  <p:hf hdr="0" ftr="0"/>
  <p:txStyles>
    <p:titleStyle>
      <a:lvl1pPr marL="1876425" indent="-1876425" algn="r" defTabSz="957263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+mj-lt"/>
          <a:ea typeface="+mj-ea"/>
          <a:cs typeface="+mj-cs"/>
        </a:defRPr>
      </a:lvl1pPr>
      <a:lvl2pPr marL="1876425" indent="-1876425" algn="r" defTabSz="957263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Arial Narrow" pitchFamily="34" charset="0"/>
          <a:cs typeface="Arial" charset="0"/>
        </a:defRPr>
      </a:lvl2pPr>
      <a:lvl3pPr marL="1876425" indent="-1876425" algn="r" defTabSz="957263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Arial Narrow" pitchFamily="34" charset="0"/>
          <a:cs typeface="Arial" charset="0"/>
        </a:defRPr>
      </a:lvl3pPr>
      <a:lvl4pPr marL="1876425" indent="-1876425" algn="r" defTabSz="957263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Arial Narrow" pitchFamily="34" charset="0"/>
          <a:cs typeface="Arial" charset="0"/>
        </a:defRPr>
      </a:lvl4pPr>
      <a:lvl5pPr marL="1876425" indent="-1876425" algn="r" defTabSz="957263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Arial Narrow" pitchFamily="34" charset="0"/>
          <a:cs typeface="Arial" charset="0"/>
        </a:defRPr>
      </a:lvl5pPr>
      <a:lvl6pPr marL="2333625" algn="r" defTabSz="957263" rtl="0" fontAlgn="base">
        <a:lnSpc>
          <a:spcPct val="85000"/>
        </a:lnSpc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Arial Narrow" pitchFamily="34" charset="0"/>
          <a:cs typeface="Arial" charset="0"/>
        </a:defRPr>
      </a:lvl6pPr>
      <a:lvl7pPr marL="2790825" algn="r" defTabSz="957263" rtl="0" fontAlgn="base">
        <a:lnSpc>
          <a:spcPct val="85000"/>
        </a:lnSpc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Arial Narrow" pitchFamily="34" charset="0"/>
          <a:cs typeface="Arial" charset="0"/>
        </a:defRPr>
      </a:lvl7pPr>
      <a:lvl8pPr marL="3248025" algn="r" defTabSz="957263" rtl="0" fontAlgn="base">
        <a:lnSpc>
          <a:spcPct val="85000"/>
        </a:lnSpc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Arial Narrow" pitchFamily="34" charset="0"/>
          <a:cs typeface="Arial" charset="0"/>
        </a:defRPr>
      </a:lvl8pPr>
      <a:lvl9pPr marL="3705225" algn="r" defTabSz="957263" rtl="0" fontAlgn="base">
        <a:lnSpc>
          <a:spcPct val="85000"/>
        </a:lnSpc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Arial Narrow" pitchFamily="34" charset="0"/>
          <a:cs typeface="Arial" charset="0"/>
        </a:defRPr>
      </a:lvl9pPr>
    </p:titleStyle>
    <p:bodyStyle>
      <a:lvl1pPr marL="285750" indent="-285750" algn="l" defTabSz="747713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773113" indent="-298450" algn="l" defTabSz="74771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1600">
          <a:solidFill>
            <a:schemeClr val="tx1"/>
          </a:solidFill>
          <a:latin typeface="+mn-lt"/>
          <a:cs typeface="+mn-cs"/>
        </a:defRPr>
      </a:lvl2pPr>
      <a:lvl3pPr marL="1200150" indent="-239713" algn="l" defTabSz="74771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  <a:cs typeface="+mn-cs"/>
        </a:defRPr>
      </a:lvl3pPr>
      <a:lvl4pPr marL="1628775" indent="-239713" algn="l" defTabSz="74771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Ø"/>
        <a:defRPr sz="1900">
          <a:solidFill>
            <a:schemeClr val="bg2"/>
          </a:solidFill>
          <a:latin typeface="+mn-lt"/>
          <a:cs typeface="+mn-cs"/>
        </a:defRPr>
      </a:lvl4pPr>
      <a:lvl5pPr marL="2336800" indent="-239713" algn="l" defTabSz="747713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5pPr>
      <a:lvl6pPr marL="2794000" indent="-239713" algn="l" defTabSz="747713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6pPr>
      <a:lvl7pPr marL="3251200" indent="-239713" algn="l" defTabSz="747713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7pPr>
      <a:lvl8pPr marL="3708400" indent="-239713" algn="l" defTabSz="747713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8pPr>
      <a:lvl9pPr marL="4165600" indent="-239713" algn="l" defTabSz="747713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0" y="0"/>
            <a:ext cx="8213725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5369" tIns="43200" rIns="75369" bIns="3768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598613"/>
            <a:ext cx="9617075" cy="463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40636" tIns="47862" rIns="95718" bIns="478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531225" y="6572250"/>
            <a:ext cx="1373188" cy="10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7682" tIns="0" rIns="37682" bIns="0" numCol="1" anchor="ctr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lnSpc>
                <a:spcPct val="85000"/>
              </a:lnSpc>
              <a:defRPr sz="8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fr-FR"/>
              <a:t>Insert "Title, Author, Date"</a:t>
            </a:r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645650" y="6719888"/>
            <a:ext cx="258763" cy="10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7682" tIns="0" rIns="37682" bIns="0" numCol="1" anchor="ctr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lnSpc>
                <a:spcPct val="85000"/>
              </a:lnSpc>
              <a:defRPr sz="800" b="1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21BA711-FFEE-440F-B25D-5BA3DCA2D0C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4102" name="Picture 30" descr="logo-mirail"/>
          <p:cNvPicPr>
            <a:picLocks noChangeAspect="1" noChangeArrowheads="1"/>
          </p:cNvPicPr>
          <p:nvPr userDrawn="1"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9115425" y="6354763"/>
            <a:ext cx="696913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Connecteur droit 7"/>
          <p:cNvCxnSpPr/>
          <p:nvPr userDrawn="1"/>
        </p:nvCxnSpPr>
        <p:spPr bwMode="auto">
          <a:xfrm>
            <a:off x="-7938" y="6249988"/>
            <a:ext cx="9913938" cy="1587"/>
          </a:xfrm>
          <a:prstGeom prst="line">
            <a:avLst/>
          </a:prstGeom>
          <a:ln>
            <a:solidFill>
              <a:srgbClr val="CC0000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9" name="Freeform 23"/>
          <p:cNvSpPr>
            <a:spLocks/>
          </p:cNvSpPr>
          <p:nvPr userDrawn="1"/>
        </p:nvSpPr>
        <p:spPr bwMode="auto">
          <a:xfrm>
            <a:off x="0" y="1"/>
            <a:ext cx="3455988" cy="1047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" y="405"/>
              </a:cxn>
              <a:cxn ang="0">
                <a:pos x="1048" y="0"/>
              </a:cxn>
              <a:cxn ang="0">
                <a:pos x="0" y="0"/>
              </a:cxn>
            </a:cxnLst>
            <a:rect l="0" t="0" r="r" b="b"/>
            <a:pathLst>
              <a:path w="1048" h="405">
                <a:moveTo>
                  <a:pt x="0" y="0"/>
                </a:moveTo>
                <a:cubicBezTo>
                  <a:pt x="1" y="405"/>
                  <a:pt x="1" y="405"/>
                  <a:pt x="1" y="405"/>
                </a:cubicBezTo>
                <a:cubicBezTo>
                  <a:pt x="32" y="191"/>
                  <a:pt x="804" y="1"/>
                  <a:pt x="1048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CC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  <p:sldLayoutId id="2147484323" r:id="rId8"/>
    <p:sldLayoutId id="2147484324" r:id="rId9"/>
    <p:sldLayoutId id="2147484325" r:id="rId10"/>
  </p:sldLayoutIdLst>
  <p:timing>
    <p:tnLst>
      <p:par>
        <p:cTn id="1" dur="indefinite" restart="never" nodeType="tmRoot"/>
      </p:par>
    </p:tnLst>
  </p:timing>
  <p:hf hdr="0" ftr="0"/>
  <p:txStyles>
    <p:titleStyle>
      <a:lvl1pPr marL="1876425" indent="-1876425" algn="r" defTabSz="957263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+mj-lt"/>
          <a:ea typeface="+mj-ea"/>
          <a:cs typeface="+mj-cs"/>
        </a:defRPr>
      </a:lvl1pPr>
      <a:lvl2pPr marL="1876425" indent="-1876425" algn="r" defTabSz="957263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Arial Narrow" pitchFamily="34" charset="0"/>
          <a:cs typeface="Arial" charset="0"/>
        </a:defRPr>
      </a:lvl2pPr>
      <a:lvl3pPr marL="1876425" indent="-1876425" algn="r" defTabSz="957263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Arial Narrow" pitchFamily="34" charset="0"/>
          <a:cs typeface="Arial" charset="0"/>
        </a:defRPr>
      </a:lvl3pPr>
      <a:lvl4pPr marL="1876425" indent="-1876425" algn="r" defTabSz="957263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Arial Narrow" pitchFamily="34" charset="0"/>
          <a:cs typeface="Arial" charset="0"/>
        </a:defRPr>
      </a:lvl4pPr>
      <a:lvl5pPr marL="1876425" indent="-1876425" algn="r" defTabSz="957263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Arial Narrow" pitchFamily="34" charset="0"/>
          <a:cs typeface="Arial" charset="0"/>
        </a:defRPr>
      </a:lvl5pPr>
      <a:lvl6pPr marL="2333625" algn="r" defTabSz="957263" rtl="0" fontAlgn="base">
        <a:lnSpc>
          <a:spcPct val="85000"/>
        </a:lnSpc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Arial Narrow" pitchFamily="34" charset="0"/>
          <a:cs typeface="Arial" charset="0"/>
        </a:defRPr>
      </a:lvl6pPr>
      <a:lvl7pPr marL="2790825" algn="r" defTabSz="957263" rtl="0" fontAlgn="base">
        <a:lnSpc>
          <a:spcPct val="85000"/>
        </a:lnSpc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Arial Narrow" pitchFamily="34" charset="0"/>
          <a:cs typeface="Arial" charset="0"/>
        </a:defRPr>
      </a:lvl7pPr>
      <a:lvl8pPr marL="3248025" algn="r" defTabSz="957263" rtl="0" fontAlgn="base">
        <a:lnSpc>
          <a:spcPct val="85000"/>
        </a:lnSpc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Arial Narrow" pitchFamily="34" charset="0"/>
          <a:cs typeface="Arial" charset="0"/>
        </a:defRPr>
      </a:lvl8pPr>
      <a:lvl9pPr marL="3705225" algn="r" defTabSz="957263" rtl="0" fontAlgn="base">
        <a:lnSpc>
          <a:spcPct val="85000"/>
        </a:lnSpc>
        <a:spcBef>
          <a:spcPct val="0"/>
        </a:spcBef>
        <a:spcAft>
          <a:spcPct val="0"/>
        </a:spcAft>
        <a:defRPr sz="2100" b="1">
          <a:solidFill>
            <a:schemeClr val="tx2"/>
          </a:solidFill>
          <a:latin typeface="Arial Narrow" pitchFamily="34" charset="0"/>
          <a:cs typeface="Arial" charset="0"/>
        </a:defRPr>
      </a:lvl9pPr>
    </p:titleStyle>
    <p:bodyStyle>
      <a:lvl1pPr marL="285750" indent="-285750" algn="l" defTabSz="747713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773113" indent="-298450" algn="l" defTabSz="74771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1600">
          <a:solidFill>
            <a:schemeClr val="tx1"/>
          </a:solidFill>
          <a:latin typeface="+mn-lt"/>
          <a:cs typeface="+mn-cs"/>
        </a:defRPr>
      </a:lvl2pPr>
      <a:lvl3pPr marL="1200150" indent="-239713" algn="l" defTabSz="74771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  <a:cs typeface="+mn-cs"/>
        </a:defRPr>
      </a:lvl3pPr>
      <a:lvl4pPr marL="1628775" indent="-239713" algn="l" defTabSz="74771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Ø"/>
        <a:defRPr sz="1900">
          <a:solidFill>
            <a:schemeClr val="bg2"/>
          </a:solidFill>
          <a:latin typeface="+mn-lt"/>
          <a:cs typeface="+mn-cs"/>
        </a:defRPr>
      </a:lvl4pPr>
      <a:lvl5pPr marL="2336800" indent="-239713" algn="l" defTabSz="747713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5pPr>
      <a:lvl6pPr marL="2794000" indent="-239713" algn="l" defTabSz="747713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6pPr>
      <a:lvl7pPr marL="3251200" indent="-239713" algn="l" defTabSz="747713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7pPr>
      <a:lvl8pPr marL="3708400" indent="-239713" algn="l" defTabSz="747713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8pPr>
      <a:lvl9pPr marL="4165600" indent="-239713" algn="l" defTabSz="747713" rtl="0" fontAlgn="base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ous-titre 2"/>
          <p:cNvSpPr>
            <a:spLocks noGrp="1"/>
          </p:cNvSpPr>
          <p:nvPr>
            <p:ph type="subTitle" idx="1"/>
          </p:nvPr>
        </p:nvSpPr>
        <p:spPr>
          <a:xfrm>
            <a:off x="-1" y="-22860"/>
            <a:ext cx="9904413" cy="1920240"/>
          </a:xfrm>
          <a:solidFill>
            <a:schemeClr val="accent4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/>
          <a:p>
            <a:pPr marL="1171575" lvl="1" indent="-714375" algn="l" eaLnBrk="1" hangingPunct="1">
              <a:spcBef>
                <a:spcPct val="0"/>
              </a:spcBef>
              <a:tabLst>
                <a:tab pos="541338" algn="l"/>
              </a:tabLst>
            </a:pPr>
            <a:r>
              <a:rPr lang="fr-FR" sz="4800" b="1" dirty="0" smtClean="0">
                <a:solidFill>
                  <a:schemeClr val="bg1"/>
                </a:solidFill>
                <a:latin typeface="LilyUPC" panose="020B0604020202020204" pitchFamily="34" charset="-34"/>
                <a:cs typeface="LilyUPC" panose="020B0604020202020204" pitchFamily="34" charset="-34"/>
              </a:rPr>
              <a:t>LA DÉMARCHE D’AMÉLIORATION </a:t>
            </a:r>
          </a:p>
          <a:p>
            <a:pPr marL="1171575" lvl="1" indent="-714375" algn="l" eaLnBrk="1" hangingPunct="1">
              <a:spcBef>
                <a:spcPct val="0"/>
              </a:spcBef>
              <a:tabLst>
                <a:tab pos="541338" algn="l"/>
              </a:tabLst>
            </a:pPr>
            <a:r>
              <a:rPr lang="fr-FR" sz="4800" b="1" dirty="0" smtClean="0">
                <a:solidFill>
                  <a:schemeClr val="bg1"/>
                </a:solidFill>
                <a:latin typeface="LilyUPC" panose="020B0604020202020204" pitchFamily="34" charset="-34"/>
                <a:cs typeface="LilyUPC" panose="020B0604020202020204" pitchFamily="34" charset="-34"/>
              </a:rPr>
              <a:t>DE LA QUALITÉ DES FORMATIONS</a:t>
            </a:r>
            <a:endParaRPr lang="fr-FR" sz="1800" b="1" dirty="0">
              <a:solidFill>
                <a:schemeClr val="bg1"/>
              </a:solidFill>
              <a:latin typeface="LilyUPC" panose="020B0604020202020204" pitchFamily="34" charset="-34"/>
              <a:cs typeface="LilyUPC" panose="020B0604020202020204" pitchFamily="34" charset="-34"/>
            </a:endParaRPr>
          </a:p>
        </p:txBody>
      </p:sp>
      <p:sp>
        <p:nvSpPr>
          <p:cNvPr id="58" name="ZoneTexte 57"/>
          <p:cNvSpPr txBox="1"/>
          <p:nvPr/>
        </p:nvSpPr>
        <p:spPr>
          <a:xfrm>
            <a:off x="38100" y="6409765"/>
            <a:ext cx="4338918" cy="2296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050" i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Date</a:t>
            </a:r>
            <a:r>
              <a:rPr lang="fr-FR" sz="1050" b="0" i="1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 : 14/11/2017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32012" y="2659380"/>
            <a:ext cx="9253182" cy="124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Compte-rendu - réunion du 14 novembre 2017</a:t>
            </a:r>
          </a:p>
          <a:p>
            <a:pPr algn="l"/>
            <a:endParaRPr 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r>
              <a:rPr lang="fr-FR" sz="1600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Laure BOUNIOL – </a:t>
            </a:r>
            <a:r>
              <a:rPr lang="fr-FR" sz="1600" b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Chargée de la coordination de l’évaluation des formations et des enseignements </a:t>
            </a:r>
            <a:endParaRPr lang="fr-FR" sz="1600" b="0" dirty="0" smtClean="0">
              <a:solidFill>
                <a:schemeClr val="tx1"/>
              </a:solidFill>
            </a:endParaRPr>
          </a:p>
          <a:p>
            <a:pPr algn="l"/>
            <a:endParaRPr lang="fr-FR" sz="1600" b="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r>
              <a:rPr lang="fr-FR" sz="1600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Sonia GUERREIRO – Responsable qualité</a:t>
            </a:r>
            <a:endParaRPr lang="fr-FR" sz="1600" b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45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220" y="1600206"/>
            <a:ext cx="9311719" cy="4525963"/>
          </a:xfrm>
        </p:spPr>
        <p:txBody>
          <a:bodyPr/>
          <a:lstStyle/>
          <a:p>
            <a:pPr marL="173038" lvl="0" indent="-173038">
              <a:lnSpc>
                <a:spcPct val="150000"/>
              </a:lnSpc>
            </a:pP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Olivier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HAEMMERLE – VP CFVU</a:t>
            </a:r>
          </a:p>
          <a:p>
            <a:pPr marL="173038" lvl="0" indent="-173038">
              <a:lnSpc>
                <a:spcPct val="150000"/>
              </a:lnSpc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Xavier DARAN – IUT de Blagnac</a:t>
            </a:r>
          </a:p>
          <a:p>
            <a:pPr marL="173038" lvl="0" indent="-173038">
              <a:lnSpc>
                <a:spcPct val="150000"/>
              </a:lnSpc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Thierry HENOCQ – Département de Mathématiques / Informatique</a:t>
            </a:r>
          </a:p>
          <a:p>
            <a:pPr marL="173038" lvl="0" indent="-173038">
              <a:lnSpc>
                <a:spcPct val="150000"/>
              </a:lnSpc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Laurent LAGRIFFOUL – </a:t>
            </a: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Conseiller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latin typeface="Arial" panose="020B0604020202020204" pitchFamily="34" charset="0"/>
                <a:cs typeface="Arial" panose="020B0604020202020204" pitchFamily="34" charset="0"/>
              </a:rPr>
              <a:t>pédagogique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3038" indent="-173038"/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Laure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BOUNIOL – Chargée de la coordination de l’évaluation des formations et des enseignements - OVE</a:t>
            </a:r>
          </a:p>
          <a:p>
            <a:pPr marL="173038" indent="-173038">
              <a:lnSpc>
                <a:spcPct val="150000"/>
              </a:lnSpc>
            </a:pP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Nathalie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VALIERE – Responsable OVE</a:t>
            </a:r>
          </a:p>
          <a:p>
            <a:pPr marL="173038" indent="-173038">
              <a:lnSpc>
                <a:spcPct val="150000"/>
              </a:lnSpc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Sonia GUERREIRO – Responsable qualité DEEP</a:t>
            </a:r>
          </a:p>
          <a:p>
            <a:endParaRPr lang="fr-FR" sz="2400" dirty="0"/>
          </a:p>
          <a:p>
            <a:endParaRPr lang="fr-FR" sz="2400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0" y="26049"/>
            <a:ext cx="9904413" cy="960438"/>
          </a:xfrm>
          <a:prstGeom prst="rect">
            <a:avLst/>
          </a:prstGeom>
          <a:solidFill>
            <a:schemeClr val="accent4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sz="4800" b="1" dirty="0" smtClean="0">
                <a:solidFill>
                  <a:schemeClr val="bg1"/>
                </a:solidFill>
                <a:latin typeface="LilyUPC" panose="020B0604020202020204" pitchFamily="34" charset="-34"/>
                <a:cs typeface="LilyUPC" panose="020B0604020202020204" pitchFamily="34" charset="-34"/>
              </a:rPr>
              <a:t>PARTICIPANTS</a:t>
            </a:r>
            <a:endParaRPr lang="fr-FR" sz="4800" b="1" dirty="0">
              <a:solidFill>
                <a:schemeClr val="bg1"/>
              </a:solidFill>
              <a:latin typeface="LilyUPC" panose="020B0604020202020204" pitchFamily="34" charset="-34"/>
              <a:cs typeface="Lily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27794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/>
          <p:cNvSpPr txBox="1">
            <a:spLocks/>
          </p:cNvSpPr>
          <p:nvPr/>
        </p:nvSpPr>
        <p:spPr>
          <a:xfrm>
            <a:off x="0" y="26049"/>
            <a:ext cx="9904413" cy="960438"/>
          </a:xfrm>
          <a:prstGeom prst="rect">
            <a:avLst/>
          </a:prstGeom>
          <a:solidFill>
            <a:schemeClr val="accent4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sz="4800" b="1" dirty="0" smtClean="0">
                <a:solidFill>
                  <a:schemeClr val="bg1"/>
                </a:solidFill>
                <a:latin typeface="LilyUPC" panose="020B0604020202020204" pitchFamily="34" charset="-34"/>
                <a:cs typeface="LilyUPC" panose="020B0604020202020204" pitchFamily="34" charset="-34"/>
              </a:rPr>
              <a:t>DÉCISIONS PRISES EN SÉANCE 1/2</a:t>
            </a:r>
            <a:endParaRPr lang="fr-FR" sz="4800" b="1" dirty="0">
              <a:solidFill>
                <a:schemeClr val="bg1"/>
              </a:solidFill>
              <a:latin typeface="LilyUPC" panose="020B0604020202020204" pitchFamily="34" charset="-34"/>
              <a:cs typeface="LilyUPC" panose="020B0604020202020204" pitchFamily="34" charset="-34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915423"/>
              </p:ext>
            </p:extLst>
          </p:nvPr>
        </p:nvGraphicFramePr>
        <p:xfrm>
          <a:off x="144781" y="986487"/>
          <a:ext cx="9570719" cy="550575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31619"/>
                <a:gridCol w="4163551"/>
                <a:gridCol w="3875549"/>
              </a:tblGrid>
              <a:tr h="275288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THEMES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DISCUSSIONS EN</a:t>
                      </a:r>
                      <a:r>
                        <a:rPr lang="fr-FR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SÉANCE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PROPOSITIONS</a:t>
                      </a:r>
                      <a:r>
                        <a:rPr lang="fr-FR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DÉCISIONS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3858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Résultats enquêtes 2015-2016 : </a:t>
                      </a:r>
                      <a:br>
                        <a:rPr lang="fr-F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r-F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quels impacts dans vos composantes ? </a:t>
                      </a:r>
                      <a:endParaRPr lang="fr-F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L’OVE a eu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plus d’une </a:t>
                      </a:r>
                      <a:r>
                        <a:rPr lang="fr-FR" sz="10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vingtaine de retours, tous positifs : les enseignants ont apprécié de recevoir ces documents « utiles » avec des « résultats plutôt optimistes ». </a:t>
                      </a:r>
                    </a:p>
                    <a:p>
                      <a:endParaRPr lang="fr-FR" sz="1000" kern="12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0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Pour l’IUT de</a:t>
                      </a:r>
                      <a:r>
                        <a:rPr lang="fr-FR" sz="1000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Blagnac : </a:t>
                      </a:r>
                      <a:r>
                        <a:rPr lang="fr-FR" sz="10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documents appréciés des extérieurs lors des conseils de perfectionnement </a:t>
                      </a:r>
                      <a:r>
                        <a:rPr lang="fr-FR" sz="10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 i</a:t>
                      </a:r>
                      <a:r>
                        <a:rPr lang="fr-FR" sz="10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ndicateurs pertinents.</a:t>
                      </a:r>
                    </a:p>
                    <a:p>
                      <a:endParaRPr lang="fr-FR" sz="1000" kern="12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0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Dans certains départements, transmission</a:t>
                      </a:r>
                      <a:r>
                        <a:rPr lang="fr-FR" sz="1000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par les directeurs </a:t>
                      </a:r>
                    </a:p>
                    <a:p>
                      <a:endParaRPr lang="fr-FR" sz="1000" kern="1200" baseline="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000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Dans </a:t>
                      </a:r>
                      <a:r>
                        <a:rPr lang="fr-FR" sz="10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d’autres départements, les enseignants n’en n’ont malheureusement pas eu connaissance. </a:t>
                      </a:r>
                    </a:p>
                    <a:p>
                      <a:endParaRPr lang="fr-FR" sz="1000" kern="12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000" kern="1200" dirty="0" smtClean="0"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Importance de faire un retour des résultats aux étudiants</a:t>
                      </a:r>
                      <a:r>
                        <a:rPr lang="fr-FR" sz="1000" kern="1200" baseline="0" dirty="0" smtClean="0"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répondants</a:t>
                      </a:r>
                      <a:endParaRPr lang="fr-FR" sz="1000" dirty="0">
                        <a:solidFill>
                          <a:schemeClr val="accent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Diffuser les résultats de chaque formation sur l’ENT pour que les enseignants d’un département puissent accéder facilement aux résultats</a:t>
                      </a:r>
                      <a:r>
                        <a:rPr lang="fr-FR" sz="1000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les concernant.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baseline="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baseline="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baseline="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baseline="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baseline="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baseline="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baseline="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baseline="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baseline="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baseline="0" dirty="0" smtClean="0"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Diffusion des résultats aux étudiants : l’OVE propose de leur envoyer pour la prochaine campagne d’enquête 2017-2018. </a:t>
                      </a:r>
                      <a:r>
                        <a:rPr lang="fr-FR" sz="1000" kern="1200" baseline="0" dirty="0" smtClean="0"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 les fiches résultats seront adaptées.</a:t>
                      </a:r>
                      <a:endParaRPr lang="fr-FR" sz="1000" kern="1200" dirty="0" smtClean="0"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8446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Planning Évaluation</a:t>
                      </a:r>
                      <a:r>
                        <a:rPr lang="fr-FR" sz="10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des Formations</a:t>
                      </a:r>
                      <a:endParaRPr lang="fr-FR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Initialement,</a:t>
                      </a:r>
                      <a:r>
                        <a:rPr lang="fr-FR" sz="1000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 proposition était de n’</a:t>
                      </a:r>
                      <a:r>
                        <a:rPr lang="fr-FR" sz="10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enquêter que sur l’année diplômante (L3, M2, LP).</a:t>
                      </a:r>
                    </a:p>
                    <a:p>
                      <a:endParaRPr lang="fr-FR" sz="1000" kern="12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0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</a:t>
                      </a:r>
                      <a:r>
                        <a:rPr lang="fr-FR" sz="1000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participants ont souhaité que tous les niveaux d’études soient enquêtés au moins une fois au cours du contrat.</a:t>
                      </a:r>
                    </a:p>
                    <a:p>
                      <a:endParaRPr lang="fr-FR" sz="1000" kern="1200" baseline="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000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Idéalement, les participants souhaiteraient disposer des fiches résultats avant les vacances d’été : étant donnée la durée du traitement et de la réalisation des fiches, cette amélioration est pour l’instant envisageable seulement sur un niveau d’études.</a:t>
                      </a:r>
                    </a:p>
                    <a:p>
                      <a:endParaRPr lang="fr-FR" sz="1000" kern="1200" baseline="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000" kern="1200" baseline="0" dirty="0" smtClean="0"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Modalités de passation d’enquêtes :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Envisager une réponse au questionnaire en cours et sur smartphone (formations à petits effectifs par exemple) </a:t>
                      </a:r>
                      <a:r>
                        <a:rPr lang="fr-FR" sz="1000" kern="1200" baseline="0" dirty="0" smtClean="0"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fr-FR" sz="1000" kern="1200" baseline="0" dirty="0" smtClean="0"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nécessité de réduire le questionnaire et de l’adapter (max 10 min)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S’inscrire dans une démarche d’amélioration continue en automatisant de </a:t>
                      </a:r>
                      <a:r>
                        <a:rPr lang="fr-FR" sz="1000" kern="1200" baseline="0" dirty="0" smtClean="0"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plus </a:t>
                      </a:r>
                      <a:r>
                        <a:rPr lang="fr-FR" sz="1000" kern="1200" baseline="0" dirty="0" smtClean="0"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plus le traitement et la restitution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fr-FR" sz="1000" kern="1200" baseline="0" dirty="0" smtClean="0"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Réaliser des enquêtes d’évaluations des formations sur tous les niveaux d’études (de DUT 1 à M2) : ce changement sera mis à jours dans la Charte</a:t>
                      </a:r>
                    </a:p>
                    <a:p>
                      <a:r>
                        <a:rPr lang="fr-FR" sz="1000" i="1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Point de vigilance : ne pas ré-enquêter les mêmes étudiants 2 années consécutives</a:t>
                      </a:r>
                      <a:r>
                        <a:rPr lang="fr-FR" sz="1000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r>
                        <a:rPr lang="fr-FR" sz="1000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fr-FR" sz="1000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Pour 2017-2018 niveaux d’études concernés par les enquêtes : DUT1, L2, LP, M2</a:t>
                      </a:r>
                    </a:p>
                    <a:p>
                      <a:endParaRPr lang="fr-FR" sz="1000" kern="1200" baseline="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000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Après mise à jour par l’OVE, les questionnaires seront soumis au groupe de travail par mail au mois de décembre/janvier </a:t>
                      </a:r>
                    </a:p>
                    <a:p>
                      <a:pPr algn="l"/>
                      <a:r>
                        <a:rPr lang="fr-FR" sz="1000" i="1" kern="1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Point de vigilance : veiller à la pertinence des questions et à leur nombre</a:t>
                      </a:r>
                      <a:endParaRPr lang="fr-FR" sz="1000" i="1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8949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/>
          <p:cNvSpPr txBox="1">
            <a:spLocks/>
          </p:cNvSpPr>
          <p:nvPr/>
        </p:nvSpPr>
        <p:spPr>
          <a:xfrm>
            <a:off x="0" y="26049"/>
            <a:ext cx="9904413" cy="960438"/>
          </a:xfrm>
          <a:prstGeom prst="rect">
            <a:avLst/>
          </a:prstGeom>
          <a:solidFill>
            <a:schemeClr val="accent4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fr-FR" sz="4800" b="1" dirty="0" smtClean="0">
                <a:solidFill>
                  <a:schemeClr val="bg1"/>
                </a:solidFill>
                <a:latin typeface="LilyUPC" panose="020B0604020202020204" pitchFamily="34" charset="-34"/>
                <a:cs typeface="LilyUPC" panose="020B0604020202020204" pitchFamily="34" charset="-34"/>
              </a:rPr>
              <a:t>DÉCISIONS PRISES EN SÉANCE 2/2</a:t>
            </a:r>
            <a:endParaRPr lang="fr-FR" sz="4800" b="1" dirty="0">
              <a:solidFill>
                <a:schemeClr val="bg1"/>
              </a:solidFill>
              <a:latin typeface="LilyUPC" panose="020B0604020202020204" pitchFamily="34" charset="-34"/>
              <a:cs typeface="LilyUPC" panose="020B0604020202020204" pitchFamily="34" charset="-34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671260"/>
              </p:ext>
            </p:extLst>
          </p:nvPr>
        </p:nvGraphicFramePr>
        <p:xfrm>
          <a:off x="376651" y="1473549"/>
          <a:ext cx="9333639" cy="380239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97869"/>
                <a:gridCol w="3737610"/>
                <a:gridCol w="4098160"/>
              </a:tblGrid>
              <a:tr h="480074">
                <a:tc>
                  <a:txBody>
                    <a:bodyPr/>
                    <a:lstStyle/>
                    <a:p>
                      <a:r>
                        <a:rPr lang="fr-FR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THEMES</a:t>
                      </a:r>
                      <a:endParaRPr lang="fr-FR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DISCUSSIONS EN</a:t>
                      </a:r>
                      <a:r>
                        <a:rPr lang="fr-FR" sz="12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SÉANCE</a:t>
                      </a:r>
                      <a:endParaRPr lang="fr-FR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PROPOSITIONS</a:t>
                      </a:r>
                      <a:r>
                        <a:rPr lang="fr-FR" sz="12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DÉCISIONS</a:t>
                      </a:r>
                      <a:endParaRPr lang="fr-FR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961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Planning Évaluation</a:t>
                      </a:r>
                      <a:r>
                        <a:rPr lang="fr-FR" sz="10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des Formations</a:t>
                      </a:r>
                      <a:endParaRPr lang="fr-FR" sz="10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(suite)</a:t>
                      </a:r>
                      <a:endParaRPr lang="fr-FR" sz="10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fr-FR" sz="1000" kern="1200" baseline="0" dirty="0" smtClean="0"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Évaluation des Enseignements : il a été évoqué l’idée d’un « questionnaire flash » avec une seule question (ex : réalisée à l’INSA)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fr-FR" sz="1000" kern="1200" baseline="0" dirty="0" smtClean="0"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000" kern="1200" baseline="0" dirty="0" smtClean="0"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 a été évoqué l’idée de réaliser une évaluation auprès des enseignants (conditions d’exercices du métier). </a:t>
                      </a:r>
                      <a:endParaRPr lang="fr-FR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961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Charte </a:t>
                      </a: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d’Évaluation </a:t>
                      </a: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des Formations et des Enseignements</a:t>
                      </a:r>
                      <a:endParaRPr lang="fr-FR" sz="10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-Instances de pilotage </a:t>
                      </a:r>
                      <a:r>
                        <a:rPr lang="fr-FR" sz="1000" i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(page 3 de la Charte)</a:t>
                      </a:r>
                    </a:p>
                    <a:p>
                      <a:endParaRPr lang="fr-FR" sz="10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-Analyse des résultats : il est indiqué dans la charte que l’analyse se fait en conseil de perfectionnement</a:t>
                      </a:r>
                    </a:p>
                    <a:p>
                      <a:endParaRPr lang="fr-FR" sz="10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-Suivi et diffusion des résultats des évaluations (</a:t>
                      </a:r>
                      <a:r>
                        <a:rPr lang="fr-FR" sz="1000" i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page 4 de la</a:t>
                      </a:r>
                      <a:r>
                        <a:rPr lang="fr-FR" sz="1000" i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Charte</a:t>
                      </a:r>
                      <a:r>
                        <a:rPr lang="fr-FR" sz="1000" i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: il est indiqué dans la charte que le bilan sera présentée chaque année par le VP CFVU  en CFVU.</a:t>
                      </a:r>
                    </a:p>
                    <a:p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-Décision de rajouter un représentant du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Scuio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-IP</a:t>
                      </a:r>
                    </a:p>
                    <a:p>
                      <a:endParaRPr lang="fr-FR" sz="10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-L’analyse peut également être réalisée en conseil de département ou autre.</a:t>
                      </a:r>
                    </a:p>
                    <a:p>
                      <a:endParaRPr lang="fr-FR" sz="10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-Le bilan sera présenté, en CFVU, par le/la responsable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chargé-e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la coordination de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l’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évaluation des formations et des enseignements (OVE).</a:t>
                      </a:r>
                    </a:p>
                  </a:txBody>
                  <a:tcPr/>
                </a:tc>
              </a:tr>
              <a:tr h="5961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Planning Amélioration </a:t>
                      </a:r>
                      <a:br>
                        <a:rPr lang="fr-FR" sz="10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</a:t>
                      </a:r>
                      <a:r>
                        <a:rPr lang="fr-FR" sz="1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la Qualité </a:t>
                      </a:r>
                      <a:br>
                        <a:rPr lang="fr-FR" sz="1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fr-FR" sz="1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des formations</a:t>
                      </a:r>
                      <a:endParaRPr lang="fr-FR" sz="1000" b="1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Révision du planning pour le pilotage de la démarche </a:t>
                      </a: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 vote de la charte en ComFOI et en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CFVU est replanifié en janvier au lieu de décembre.</a:t>
                      </a:r>
                    </a:p>
                    <a:p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1862067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ap Gemini Title &amp; Slides">
  <a:themeElements>
    <a:clrScheme name="">
      <a:dk1>
        <a:srgbClr val="000000"/>
      </a:dk1>
      <a:lt1>
        <a:srgbClr val="ABE9FF"/>
      </a:lt1>
      <a:dk2>
        <a:srgbClr val="009BCC"/>
      </a:dk2>
      <a:lt2>
        <a:srgbClr val="FFFFFF"/>
      </a:lt2>
      <a:accent1>
        <a:srgbClr val="FDC71E"/>
      </a:accent1>
      <a:accent2>
        <a:srgbClr val="EE7D11"/>
      </a:accent2>
      <a:accent3>
        <a:srgbClr val="D2F2FF"/>
      </a:accent3>
      <a:accent4>
        <a:srgbClr val="000000"/>
      </a:accent4>
      <a:accent5>
        <a:srgbClr val="FEE0AB"/>
      </a:accent5>
      <a:accent6>
        <a:srgbClr val="D8710E"/>
      </a:accent6>
      <a:hlink>
        <a:srgbClr val="CBD300"/>
      </a:hlink>
      <a:folHlink>
        <a:srgbClr val="8F143B"/>
      </a:folHlink>
    </a:clrScheme>
    <a:fontScheme name="Cap Gemini Title &amp; Slides">
      <a:majorFont>
        <a:latin typeface="Arial Narrow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57263" rtl="0" eaLnBrk="0" fontAlgn="base" latinLnBrk="0" hangingPunct="0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57263" rtl="0" eaLnBrk="0" fontAlgn="base" latinLnBrk="0" hangingPunct="0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ap Gemini Title &amp; Slides 1">
        <a:dk1>
          <a:srgbClr val="052B73"/>
        </a:dk1>
        <a:lt1>
          <a:srgbClr val="FFFFFF"/>
        </a:lt1>
        <a:dk2>
          <a:srgbClr val="864554"/>
        </a:dk2>
        <a:lt2>
          <a:srgbClr val="1172B7"/>
        </a:lt2>
        <a:accent1>
          <a:srgbClr val="677CB2"/>
        </a:accent1>
        <a:accent2>
          <a:srgbClr val="E0D0D4"/>
        </a:accent2>
        <a:accent3>
          <a:srgbClr val="FFFFFF"/>
        </a:accent3>
        <a:accent4>
          <a:srgbClr val="032361"/>
        </a:accent4>
        <a:accent5>
          <a:srgbClr val="B8BFD5"/>
        </a:accent5>
        <a:accent6>
          <a:srgbClr val="CBBCC0"/>
        </a:accent6>
        <a:hlink>
          <a:srgbClr val="B3BDD9"/>
        </a:hlink>
        <a:folHlink>
          <a:srgbClr val="677C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Cap Gemini Title &amp; Slides">
  <a:themeElements>
    <a:clrScheme name="">
      <a:dk1>
        <a:srgbClr val="000000"/>
      </a:dk1>
      <a:lt1>
        <a:srgbClr val="ABE9FF"/>
      </a:lt1>
      <a:dk2>
        <a:srgbClr val="009BCC"/>
      </a:dk2>
      <a:lt2>
        <a:srgbClr val="FFFFFF"/>
      </a:lt2>
      <a:accent1>
        <a:srgbClr val="FDC71E"/>
      </a:accent1>
      <a:accent2>
        <a:srgbClr val="EE7D11"/>
      </a:accent2>
      <a:accent3>
        <a:srgbClr val="D2F2FF"/>
      </a:accent3>
      <a:accent4>
        <a:srgbClr val="000000"/>
      </a:accent4>
      <a:accent5>
        <a:srgbClr val="FEE0AB"/>
      </a:accent5>
      <a:accent6>
        <a:srgbClr val="D8710E"/>
      </a:accent6>
      <a:hlink>
        <a:srgbClr val="CBD300"/>
      </a:hlink>
      <a:folHlink>
        <a:srgbClr val="8F143B"/>
      </a:folHlink>
    </a:clrScheme>
    <a:fontScheme name="Cap Gemini Title &amp; Slides">
      <a:majorFont>
        <a:latin typeface="Arial Narrow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57263" rtl="0" eaLnBrk="0" fontAlgn="base" latinLnBrk="0" hangingPunct="0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952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57263" rtl="0" eaLnBrk="0" fontAlgn="base" latinLnBrk="0" hangingPunct="0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ap Gemini Title &amp; Slides 1">
        <a:dk1>
          <a:srgbClr val="052B73"/>
        </a:dk1>
        <a:lt1>
          <a:srgbClr val="FFFFFF"/>
        </a:lt1>
        <a:dk2>
          <a:srgbClr val="864554"/>
        </a:dk2>
        <a:lt2>
          <a:srgbClr val="1172B7"/>
        </a:lt2>
        <a:accent1>
          <a:srgbClr val="677CB2"/>
        </a:accent1>
        <a:accent2>
          <a:srgbClr val="E0D0D4"/>
        </a:accent2>
        <a:accent3>
          <a:srgbClr val="FFFFFF"/>
        </a:accent3>
        <a:accent4>
          <a:srgbClr val="032361"/>
        </a:accent4>
        <a:accent5>
          <a:srgbClr val="B8BFD5"/>
        </a:accent5>
        <a:accent6>
          <a:srgbClr val="CBBCC0"/>
        </a:accent6>
        <a:hlink>
          <a:srgbClr val="B3BDD9"/>
        </a:hlink>
        <a:folHlink>
          <a:srgbClr val="677C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18074</TotalTime>
  <Words>573</Words>
  <Application>Microsoft Office PowerPoint</Application>
  <PresentationFormat>Personnalisé</PresentationFormat>
  <Paragraphs>80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4</vt:i4>
      </vt:variant>
    </vt:vector>
  </HeadingPairs>
  <TitlesOfParts>
    <vt:vector size="12" baseType="lpstr">
      <vt:lpstr>Arial</vt:lpstr>
      <vt:lpstr>Arial Narrow</vt:lpstr>
      <vt:lpstr>Calibri</vt:lpstr>
      <vt:lpstr>LilyUPC</vt:lpstr>
      <vt:lpstr>Wingdings</vt:lpstr>
      <vt:lpstr>Conception personnalisée</vt:lpstr>
      <vt:lpstr>2_Cap Gemini Title &amp; Slides</vt:lpstr>
      <vt:lpstr>3_Cap Gemini Title &amp; Slides</vt:lpstr>
      <vt:lpstr>Présentation PowerPoint</vt:lpstr>
      <vt:lpstr>Présentation PowerPoint</vt:lpstr>
      <vt:lpstr>Présentation PowerPoint</vt:lpstr>
      <vt:lpstr>Présentation PowerPoint</vt:lpstr>
    </vt:vector>
  </TitlesOfParts>
  <Company>Université Toulouse Jean Jaurès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Sonia GUERREIRO</dc:creator>
  <cp:lastModifiedBy>Laure BOUNIOL</cp:lastModifiedBy>
  <cp:revision>1507</cp:revision>
  <cp:lastPrinted>2017-11-14T09:44:20Z</cp:lastPrinted>
  <dcterms:created xsi:type="dcterms:W3CDTF">2007-12-11T01:21:05Z</dcterms:created>
  <dcterms:modified xsi:type="dcterms:W3CDTF">2017-11-22T06:53:40Z</dcterms:modified>
</cp:coreProperties>
</file>