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  <p:sldMasterId id="2147484088" r:id="rId2"/>
    <p:sldMasterId id="2147484100" r:id="rId3"/>
  </p:sldMasterIdLst>
  <p:notesMasterIdLst>
    <p:notesMasterId r:id="rId8"/>
  </p:notesMasterIdLst>
  <p:handoutMasterIdLst>
    <p:handoutMasterId r:id="rId9"/>
  </p:handoutMasterIdLst>
  <p:sldIdLst>
    <p:sldId id="615" r:id="rId4"/>
    <p:sldId id="635" r:id="rId5"/>
    <p:sldId id="636" r:id="rId6"/>
    <p:sldId id="640" r:id="rId7"/>
  </p:sldIdLst>
  <p:sldSz cx="9904413" cy="6858000"/>
  <p:notesSz cx="6797675" cy="9926638"/>
  <p:defaultTextStyle>
    <a:defPPr>
      <a:defRPr lang="fr-FR"/>
    </a:defPPr>
    <a:lvl1pPr algn="ctr" rtl="0" eaLnBrk="0" fontAlgn="base" hangingPunct="0">
      <a:lnSpc>
        <a:spcPct val="85000"/>
      </a:lnSpc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lnSpc>
        <a:spcPct val="85000"/>
      </a:lnSpc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lnSpc>
        <a:spcPct val="85000"/>
      </a:lnSpc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lnSpc>
        <a:spcPct val="85000"/>
      </a:lnSpc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lnSpc>
        <a:spcPct val="85000"/>
      </a:lnSpc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CFD"/>
    <a:srgbClr val="FCFDF9"/>
    <a:srgbClr val="FFFDFB"/>
    <a:srgbClr val="F8FAF4"/>
    <a:srgbClr val="F7F5F9"/>
    <a:srgbClr val="FEF6F0"/>
    <a:srgbClr val="F3F9FB"/>
    <a:srgbClr val="38C8B0"/>
    <a:srgbClr val="9B2D2A"/>
    <a:srgbClr val="985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55" autoAdjust="0"/>
    <p:restoredTop sz="93757" autoAdjust="0"/>
  </p:normalViewPr>
  <p:slideViewPr>
    <p:cSldViewPr snapToGrid="0" showGuides="1">
      <p:cViewPr varScale="1">
        <p:scale>
          <a:sx n="125" d="100"/>
          <a:sy n="125" d="100"/>
        </p:scale>
        <p:origin x="1470" y="15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4" d="100"/>
          <a:sy n="94" d="100"/>
        </p:scale>
        <p:origin x="1680" y="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defTabSz="914588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588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471"/>
            <a:ext cx="294624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l" defTabSz="914588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© 2008 Capgemini. All rights reserved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8471"/>
            <a:ext cx="2946246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4588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62B4FF-2868-4206-99C1-620901A801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40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430" y="1"/>
            <a:ext cx="2946247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defTabSz="914588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7499" y="4715036"/>
            <a:ext cx="6342681" cy="446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677555"/>
            <a:ext cx="2946247" cy="2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l" defTabSz="914588" eaLnBrk="1" hangingPunct="1">
              <a:lnSpc>
                <a:spcPct val="100000"/>
              </a:lnSpc>
              <a:defRPr sz="9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© 2008 Capgemini. All rights reserved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677555"/>
            <a:ext cx="2946246" cy="2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4588" eaLnBrk="1" hangingPunct="1">
              <a:lnSpc>
                <a:spcPct val="100000"/>
              </a:lnSpc>
              <a:defRPr sz="9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78A570-76D5-453C-94EF-15CADFD94A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0773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66700" indent="-8731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42925" indent="-968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831" y="2130456"/>
            <a:ext cx="8418751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662" y="3886200"/>
            <a:ext cx="6933089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66775" y="60515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56037D-8A60-4FA3-BB7E-9B6D709FDD45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3B6B-B73A-4527-994D-E931CBAA7E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221" y="1600206"/>
            <a:ext cx="891397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A9813C-B9A2-46F7-9FDF-D46814F28B28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FC51C-84DB-4734-B066-BDE654B56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0699" y="274669"/>
            <a:ext cx="2228493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221" y="274669"/>
            <a:ext cx="652040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323F9E-3246-40DF-ADBE-B57C7427A421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C613-96FD-4EAD-9322-7D6012EA9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13725" cy="9302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13" y="4406924"/>
            <a:ext cx="841875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13" y="2906713"/>
            <a:ext cx="84187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13725" cy="9302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598613"/>
            <a:ext cx="4731580" cy="4633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3968" y="1598613"/>
            <a:ext cx="4733167" cy="4633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221" y="1535113"/>
            <a:ext cx="43760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221" y="2174875"/>
            <a:ext cx="43760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1582" y="1535113"/>
            <a:ext cx="43776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1582" y="2174875"/>
            <a:ext cx="43776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13725" cy="9302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9" y="273050"/>
            <a:ext cx="32586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879" y="273074"/>
            <a:ext cx="5536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229" y="1435103"/>
            <a:ext cx="3258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202" y="4800600"/>
            <a:ext cx="594264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202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202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221" y="1600206"/>
            <a:ext cx="891397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6A4A6E-D2C8-4743-8908-616A3F9A009C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3895-20F6-40CA-98F9-88DAD4860A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13725" cy="9302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4032" y="24"/>
            <a:ext cx="2403090" cy="6232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" y="24"/>
            <a:ext cx="7061657" cy="6232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F314-3FFE-45C2-A9D9-1285990060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13" y="4406904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13" y="2906713"/>
            <a:ext cx="84187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6574-C4BA-4293-81EB-360B99D1BA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598613"/>
            <a:ext cx="4731580" cy="4633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3957" y="1598613"/>
            <a:ext cx="4733167" cy="4633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4279-4FFE-4604-9F40-39ECC9E37C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221" y="1535113"/>
            <a:ext cx="43760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221" y="2174875"/>
            <a:ext cx="43760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1571" y="1535113"/>
            <a:ext cx="43776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1571" y="2174875"/>
            <a:ext cx="43776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20C4E-F71F-4FF0-95CB-121496CD27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32B81-6523-40BD-B2EE-6D3F723100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824D-3F8B-45DB-A0FF-51438E8445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2" y="273050"/>
            <a:ext cx="3258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879" y="273054"/>
            <a:ext cx="5536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222" y="1435103"/>
            <a:ext cx="3258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0971-9E88-450B-9D11-C042137F84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202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202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202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1BC5E-DF52-4A4C-996B-C604EE736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380" y="4406931"/>
            <a:ext cx="841875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380" y="2906713"/>
            <a:ext cx="841875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B44871-A353-4C9D-A734-57DF454F5443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6E9B-039F-4304-AAFD-D3906B356B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8C8-0F5F-4668-9AAA-FB25AC749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4032" y="4"/>
            <a:ext cx="2403090" cy="6232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" y="4"/>
            <a:ext cx="7061657" cy="6232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7D01B-C1AD-4F81-8122-BC94E84B86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221" y="1600206"/>
            <a:ext cx="4374449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4743" y="1600206"/>
            <a:ext cx="4374449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4612FA-9DD9-4380-9BBC-E5B8D7C01944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5C7E-018E-4975-B2FC-9B9F5BA62A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221" y="1535113"/>
            <a:ext cx="437616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221" y="2174875"/>
            <a:ext cx="4376169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1309" y="1535113"/>
            <a:ext cx="43778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1309" y="2174875"/>
            <a:ext cx="43778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D1E6D4-B3F1-433F-AE11-BD15E99146CF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884D-0E27-4C45-AEB4-557DB06326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0EA954-8957-48C9-8118-68884515B27D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36-A284-412B-BCB5-4934081DA9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917617-1846-4F95-9860-4D3E66285E46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A1E10-A1D6-42B7-A3B5-50487EBD2A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221" y="273050"/>
            <a:ext cx="32584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351" y="273081"/>
            <a:ext cx="553684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221" y="1435103"/>
            <a:ext cx="32584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A894D4-EB35-4362-8678-185C8F3D957D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38FC-2CB8-48A2-BADC-279157207B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7342AF-643A-41B9-A567-1F696A8F5B0A}" type="datetimeFigureOut">
              <a:rPr lang="fr-FR"/>
              <a:pPr>
                <a:defRPr/>
              </a:pPr>
              <a:t>22/11/2017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5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7713" y="6486525"/>
            <a:ext cx="2311400" cy="104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0312-4C10-4D57-9456-AD397F3F2E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3975" y="6626225"/>
            <a:ext cx="725488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C5E5D9-251E-4881-973F-7CE5F1E5602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3" b="15661"/>
          <a:stretch/>
        </p:blipFill>
        <p:spPr>
          <a:xfrm>
            <a:off x="8595365" y="6424263"/>
            <a:ext cx="1247248" cy="4229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98613"/>
            <a:ext cx="9617075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636" tIns="47862" rIns="95718" bIns="47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3076" name="Picture 30" descr="logo-mirail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15425" y="6354763"/>
            <a:ext cx="696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 userDrawn="1"/>
        </p:nvCxnSpPr>
        <p:spPr bwMode="auto">
          <a:xfrm>
            <a:off x="-7938" y="6249988"/>
            <a:ext cx="9913938" cy="1587"/>
          </a:xfrm>
          <a:prstGeom prst="line">
            <a:avLst/>
          </a:prstGeom>
          <a:ln>
            <a:solidFill>
              <a:srgbClr val="CC0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</p:sldLayoutIdLst>
  <p:timing>
    <p:tnLst>
      <p:par>
        <p:cTn id="1" dur="indefinite" restart="never" nodeType="tmRoot"/>
      </p:par>
    </p:tnLst>
  </p:timing>
  <p:hf hdr="0" ftr="0"/>
  <p:txStyles>
    <p:titleStyle>
      <a:lvl1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2pPr>
      <a:lvl3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3pPr>
      <a:lvl4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4pPr>
      <a:lvl5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23336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27908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32480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37052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285750" indent="-285750" algn="l" defTabSz="747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73113" indent="-298450" algn="l" defTabSz="7477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1200150" indent="-239713" algn="l" defTabSz="747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3pPr>
      <a:lvl4pPr marL="1628775" indent="-239713" algn="l" defTabSz="747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Ø"/>
        <a:defRPr sz="1900">
          <a:solidFill>
            <a:schemeClr val="bg2"/>
          </a:solidFill>
          <a:latin typeface="+mn-lt"/>
          <a:cs typeface="+mn-cs"/>
        </a:defRPr>
      </a:lvl4pPr>
      <a:lvl5pPr marL="2336800" indent="-239713" algn="l" defTabSz="74771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7940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32512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7084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41656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0" y="0"/>
            <a:ext cx="82137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5369" tIns="43200" rIns="75369" bIns="37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98613"/>
            <a:ext cx="9617075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636" tIns="47862" rIns="95718" bIns="47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1225" y="6572250"/>
            <a:ext cx="1373188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7682" tIns="0" rIns="37682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defRPr sz="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Insert "Title, Author, Date"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5650" y="6719888"/>
            <a:ext cx="258763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7682" tIns="0" rIns="37682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defRPr sz="800" b="1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1BA711-FFEE-440F-B25D-5BA3DCA2D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4102" name="Picture 30" descr="logo-mirail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15425" y="6354763"/>
            <a:ext cx="696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/>
          <p:nvPr userDrawn="1"/>
        </p:nvCxnSpPr>
        <p:spPr bwMode="auto">
          <a:xfrm>
            <a:off x="-7938" y="6249988"/>
            <a:ext cx="9913938" cy="1587"/>
          </a:xfrm>
          <a:prstGeom prst="line">
            <a:avLst/>
          </a:prstGeom>
          <a:ln>
            <a:solidFill>
              <a:srgbClr val="CC0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Freeform 23"/>
          <p:cNvSpPr>
            <a:spLocks/>
          </p:cNvSpPr>
          <p:nvPr userDrawn="1"/>
        </p:nvSpPr>
        <p:spPr bwMode="auto">
          <a:xfrm>
            <a:off x="0" y="1"/>
            <a:ext cx="3455988" cy="1047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05"/>
              </a:cxn>
              <a:cxn ang="0">
                <a:pos x="1048" y="0"/>
              </a:cxn>
              <a:cxn ang="0">
                <a:pos x="0" y="0"/>
              </a:cxn>
            </a:cxnLst>
            <a:rect l="0" t="0" r="r" b="b"/>
            <a:pathLst>
              <a:path w="1048" h="405">
                <a:moveTo>
                  <a:pt x="0" y="0"/>
                </a:moveTo>
                <a:cubicBezTo>
                  <a:pt x="1" y="405"/>
                  <a:pt x="1" y="405"/>
                  <a:pt x="1" y="405"/>
                </a:cubicBezTo>
                <a:cubicBezTo>
                  <a:pt x="32" y="191"/>
                  <a:pt x="804" y="1"/>
                  <a:pt x="10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  <p:sldLayoutId id="2147484323" r:id="rId8"/>
    <p:sldLayoutId id="2147484324" r:id="rId9"/>
    <p:sldLayoutId id="2147484325" r:id="rId10"/>
  </p:sldLayoutIdLst>
  <p:timing>
    <p:tnLst>
      <p:par>
        <p:cTn id="1" dur="indefinite" restart="never" nodeType="tmRoot"/>
      </p:par>
    </p:tnLst>
  </p:timing>
  <p:hf hdr="0" ftr="0"/>
  <p:txStyles>
    <p:titleStyle>
      <a:lvl1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2pPr>
      <a:lvl3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3pPr>
      <a:lvl4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4pPr>
      <a:lvl5pPr marL="1876425" indent="-1876425" algn="r" defTabSz="9572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23336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27908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32480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3705225" algn="r" defTabSz="957263" rtl="0" fontAlgn="base">
        <a:lnSpc>
          <a:spcPct val="850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285750" indent="-285750" algn="l" defTabSz="747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73113" indent="-298450" algn="l" defTabSz="7477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1200150" indent="-239713" algn="l" defTabSz="747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3pPr>
      <a:lvl4pPr marL="1628775" indent="-239713" algn="l" defTabSz="747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Ø"/>
        <a:defRPr sz="1900">
          <a:solidFill>
            <a:schemeClr val="bg2"/>
          </a:solidFill>
          <a:latin typeface="+mn-lt"/>
          <a:cs typeface="+mn-cs"/>
        </a:defRPr>
      </a:lvl4pPr>
      <a:lvl5pPr marL="2336800" indent="-239713" algn="l" defTabSz="74771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7940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32512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7084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4165600" indent="-239713" algn="l" defTabSz="7477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ous-titre 2"/>
          <p:cNvSpPr>
            <a:spLocks noGrp="1"/>
          </p:cNvSpPr>
          <p:nvPr>
            <p:ph type="subTitle" idx="1"/>
          </p:nvPr>
        </p:nvSpPr>
        <p:spPr>
          <a:xfrm>
            <a:off x="-1" y="-22860"/>
            <a:ext cx="9904413" cy="1920240"/>
          </a:xfr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1171575" lvl="1" indent="-714375" algn="l" eaLnBrk="1" hangingPunct="1">
              <a:spcBef>
                <a:spcPct val="0"/>
              </a:spcBef>
              <a:tabLst>
                <a:tab pos="541338" algn="l"/>
              </a:tabLst>
            </a:pPr>
            <a:r>
              <a:rPr lang="fr-FR" sz="4800" b="1" dirty="0" smtClean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LA DÉMARCHE D’AMÉLIORATION </a:t>
            </a:r>
          </a:p>
          <a:p>
            <a:pPr marL="1171575" lvl="1" indent="-714375" algn="l" eaLnBrk="1" hangingPunct="1">
              <a:spcBef>
                <a:spcPct val="0"/>
              </a:spcBef>
              <a:tabLst>
                <a:tab pos="541338" algn="l"/>
              </a:tabLst>
            </a:pPr>
            <a:r>
              <a:rPr lang="fr-FR" sz="4800" b="1" dirty="0" smtClean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DE LA QUALITÉ DES FORMATIONS</a:t>
            </a:r>
            <a:endParaRPr lang="fr-FR" sz="1800" b="1" dirty="0">
              <a:solidFill>
                <a:schemeClr val="bg1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8100" y="6409765"/>
            <a:ext cx="4338918" cy="22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050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Date</a:t>
            </a:r>
            <a:r>
              <a:rPr lang="fr-FR" sz="1050" b="0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: 14/11/2017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2012" y="2659380"/>
            <a:ext cx="9253182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Compte-rendu - réunion du 14 novembre 2017</a:t>
            </a:r>
          </a:p>
          <a:p>
            <a:pPr algn="l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Laure BOUNIOL – </a:t>
            </a:r>
            <a:r>
              <a:rPr lang="fr-FR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Chargée de la coordination de l’évaluation des formations et des enseignements </a:t>
            </a:r>
            <a:endParaRPr lang="fr-FR" sz="1600" b="0" dirty="0" smtClean="0">
              <a:solidFill>
                <a:schemeClr val="tx1"/>
              </a:solidFill>
            </a:endParaRPr>
          </a:p>
          <a:p>
            <a:pPr algn="l"/>
            <a:endParaRPr lang="fr-FR" sz="16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Sonia GUERREIRO – Responsable qualité</a:t>
            </a:r>
            <a:endParaRPr lang="fr-FR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220" y="1600206"/>
            <a:ext cx="9311719" cy="4525963"/>
          </a:xfrm>
        </p:spPr>
        <p:txBody>
          <a:bodyPr/>
          <a:lstStyle/>
          <a:p>
            <a:pPr marL="173038" lvl="0" indent="-173038">
              <a:lnSpc>
                <a:spcPct val="150000"/>
              </a:lnSpc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Olivier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HAEMMERLE – VP CFVU</a:t>
            </a:r>
          </a:p>
          <a:p>
            <a:pPr marL="173038" lvl="0" indent="-173038"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Xavier DARAN – IUT de Blagnac</a:t>
            </a:r>
          </a:p>
          <a:p>
            <a:pPr marL="173038" lvl="0" indent="-173038"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Thierry HENOCQ – Département de Mathématiques / Informatique</a:t>
            </a:r>
          </a:p>
          <a:p>
            <a:pPr marL="173038" lvl="0" indent="-173038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Laurent LAGRIFFOUL –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Conseiller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pédagogique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Laure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BOUNIOL – Chargée de la coordination de l’évaluation des formations et des enseignements - OVE</a:t>
            </a:r>
          </a:p>
          <a:p>
            <a:pPr marL="173038" indent="-173038">
              <a:lnSpc>
                <a:spcPct val="150000"/>
              </a:lnSpc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Nathalie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VALIERE – Responsable OVE</a:t>
            </a:r>
          </a:p>
          <a:p>
            <a:pPr marL="173038" indent="-173038">
              <a:lnSpc>
                <a:spcPct val="150000"/>
              </a:lnSpc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Sonia GUERREIRO – Responsable qualité DEEP</a:t>
            </a:r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0" y="26049"/>
            <a:ext cx="9904413" cy="960438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fr-FR" sz="4800" b="1" dirty="0" smtClean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PARTICIPANTS</a:t>
            </a:r>
            <a:endParaRPr lang="fr-FR" sz="4800" b="1" dirty="0">
              <a:solidFill>
                <a:schemeClr val="bg1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779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0" y="26049"/>
            <a:ext cx="9904413" cy="960438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fr-FR" sz="4800" b="1" dirty="0" smtClean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DÉCISIONS PRISES EN SÉANCE 1/2</a:t>
            </a:r>
            <a:endParaRPr lang="fr-FR" sz="4800" b="1" dirty="0">
              <a:solidFill>
                <a:schemeClr val="bg1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15423"/>
              </p:ext>
            </p:extLst>
          </p:nvPr>
        </p:nvGraphicFramePr>
        <p:xfrm>
          <a:off x="144781" y="986487"/>
          <a:ext cx="9570719" cy="55057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1619"/>
                <a:gridCol w="4163551"/>
                <a:gridCol w="3875549"/>
              </a:tblGrid>
              <a:tr h="27528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THEMES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DISCUSSIONS EN</a:t>
                      </a:r>
                      <a:r>
                        <a:rPr lang="fr-F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SÉANCE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PROPOSITIONS</a:t>
                      </a:r>
                      <a:r>
                        <a:rPr lang="fr-F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DÉCISIONS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85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Résultats enquêtes 2015-2016 : </a:t>
                      </a:r>
                      <a:br>
                        <a:rPr lang="fr-F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quels impacts dans vos composantes ? </a:t>
                      </a:r>
                      <a:endParaRPr lang="fr-F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L’OVE a eu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plus d’une 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vingtaine de retours, tous positifs : les enseignants ont apprécié de recevoir ces documents « utiles » avec des « résultats plutôt optimistes ». </a:t>
                      </a:r>
                    </a:p>
                    <a:p>
                      <a:endParaRPr lang="fr-FR" sz="10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l’IUT de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Blagnac : 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documents appréciés des extérieurs lors des conseils de perfectionnement 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i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ndicateurs pertinents.</a:t>
                      </a:r>
                    </a:p>
                    <a:p>
                      <a:endParaRPr lang="fr-FR" sz="10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certains départements, transmission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les directeurs </a:t>
                      </a:r>
                    </a:p>
                    <a:p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d’autres départements, les enseignants n’en n’ont malheureusement pas eu connaissance. </a:t>
                      </a:r>
                    </a:p>
                    <a:p>
                      <a:endParaRPr lang="fr-FR" sz="10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 de faire un retour des résultats aux étudiants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répondants</a:t>
                      </a:r>
                      <a:endParaRPr lang="fr-FR" sz="1000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Diffuser les résultats de chaque formation sur l’ENT pour que les enseignants d’un département puissent accéder facilement aux résultats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 concernant.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Diffusion des résultats aux étudiants : l’OVE propose de leur envoyer pour la prochaine campagne d’enquête 2017-2018. 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les fiches résultats seront adaptées.</a:t>
                      </a:r>
                      <a:endParaRPr lang="fr-FR" sz="1000" kern="1200" dirty="0" smtClean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44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Évaluation</a:t>
                      </a:r>
                      <a:r>
                        <a:rPr lang="fr-F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Formations</a:t>
                      </a:r>
                      <a:endParaRPr lang="fr-F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Initialement,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proposition était de n’</a:t>
                      </a:r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enquêter que sur l’année diplômante (L3, M2, LP).</a:t>
                      </a:r>
                    </a:p>
                    <a:p>
                      <a:endParaRPr lang="fr-FR" sz="10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participants ont souhaité que tous les niveaux d’études soient enquêtés au moins une fois au cours du contrat.</a:t>
                      </a:r>
                    </a:p>
                    <a:p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Idéalement, les participants souhaiteraient disposer des fiches résultats avant les vacances d’été : étant donnée la durée du traitement et de la réalisation des fiches, cette amélioration est pour l’instant envisageable seulement sur un niveau d’études.</a:t>
                      </a:r>
                    </a:p>
                    <a:p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Modalités de passation d’enquêtes 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Envisager une réponse au questionnaire en cours et sur smartphone (formations à petits effectifs par exemple) 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nécessité de réduire le questionnaire et de l’adapter (max 10 min)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S’inscrire dans une démarche d’amélioration continue en automatisant de 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 </a:t>
                      </a: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plus le traitement et la restitution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000" kern="1200" baseline="0" dirty="0" smtClean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Réaliser des enquêtes d’évaluations des formations sur tous les niveaux d’études (de DUT 1 à M2) : ce changement sera mis à jours dans la Charte</a:t>
                      </a:r>
                    </a:p>
                    <a:p>
                      <a:r>
                        <a:rPr lang="fr-FR" sz="1000" i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de vigilance : ne pas ré-enquêter les mêmes étudiants 2 années consécutives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2017-2018 niveaux d’études concernés par les enquêtes : DUT1, L2, LP, M2</a:t>
                      </a:r>
                    </a:p>
                    <a:p>
                      <a:endParaRPr lang="fr-FR" sz="1000" kern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mise à jour par l’OVE, les questionnaires seront soumis au groupe de travail par mail au mois de décembre/janvier </a:t>
                      </a:r>
                    </a:p>
                    <a:p>
                      <a:pPr algn="l"/>
                      <a:r>
                        <a:rPr lang="fr-FR" sz="1000" i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de vigilance : veiller à la pertinence des questions et à leur nombre</a:t>
                      </a:r>
                      <a:endParaRPr lang="fr-FR" sz="1000" i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94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0" y="26049"/>
            <a:ext cx="9904413" cy="960438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fr-FR" sz="4800" b="1" dirty="0" smtClean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DÉCISIONS PRISES EN SÉANCE 2/2</a:t>
            </a:r>
            <a:endParaRPr lang="fr-FR" sz="4800" b="1" dirty="0">
              <a:solidFill>
                <a:schemeClr val="bg1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71260"/>
              </p:ext>
            </p:extLst>
          </p:nvPr>
        </p:nvGraphicFramePr>
        <p:xfrm>
          <a:off x="376651" y="1473549"/>
          <a:ext cx="9333639" cy="38023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97869"/>
                <a:gridCol w="3737610"/>
                <a:gridCol w="4098160"/>
              </a:tblGrid>
              <a:tr h="480074">
                <a:tc>
                  <a:txBody>
                    <a:bodyPr/>
                    <a:lstStyle/>
                    <a:p>
                      <a:r>
                        <a:rPr lang="fr-FR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THEMES</a:t>
                      </a:r>
                      <a:endParaRPr lang="fr-FR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DISCUSSIONS EN</a:t>
                      </a:r>
                      <a:r>
                        <a:rPr lang="fr-FR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SÉANCE</a:t>
                      </a:r>
                      <a:endParaRPr lang="fr-FR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PROPOSITIONS</a:t>
                      </a:r>
                      <a:r>
                        <a:rPr lang="fr-FR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DÉCISIONS</a:t>
                      </a:r>
                      <a:endParaRPr lang="fr-FR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6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Évaluation</a:t>
                      </a:r>
                      <a:r>
                        <a:rPr lang="fr-F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Formations</a:t>
                      </a:r>
                      <a:endParaRPr lang="fr-F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(suite)</a:t>
                      </a:r>
                      <a:endParaRPr lang="fr-FR" sz="10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 des Enseignements : il a été évoqué l’idée d’un « questionnaire flash » avec une seule question (ex : réalisée à l’INSA)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a été évoqué l’idée de réaliser une évaluation auprès des enseignants (conditions d’exercices du métier). 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6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Charte </a:t>
                      </a: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d’Évaluation </a:t>
                      </a: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 Formations et des Enseignements</a:t>
                      </a:r>
                      <a:endParaRPr lang="fr-FR" sz="10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-Instances de pilotage </a:t>
                      </a:r>
                      <a:r>
                        <a:rPr lang="fr-FR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(page 3 de la Charte)</a:t>
                      </a:r>
                    </a:p>
                    <a:p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-Analyse des résultats : il est indiqué dans la charte que l’analyse se fait en conseil de perfectionnement</a:t>
                      </a:r>
                    </a:p>
                    <a:p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-Suivi et diffusion des résultats des évaluations (</a:t>
                      </a:r>
                      <a:r>
                        <a:rPr lang="fr-FR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page 4 de la</a:t>
                      </a:r>
                      <a:r>
                        <a:rPr lang="fr-FR" sz="100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Charte</a:t>
                      </a:r>
                      <a:r>
                        <a:rPr lang="fr-FR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 il est indiqué dans la charte que le bilan sera présentée chaque année par le VP CFVU  en CFVU.</a:t>
                      </a:r>
                    </a:p>
                    <a:p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-Décision de rajouter un représentant du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Scuio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-IP</a:t>
                      </a:r>
                    </a:p>
                    <a:p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-L’analyse peut également être réalisée en conseil de département ou autre.</a:t>
                      </a:r>
                    </a:p>
                    <a:p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-Le bilan sera présenté, en CFVU, par le/la responsable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chargé-e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coordination de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l’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évaluation des formations et des enseignements (OVE).</a:t>
                      </a:r>
                    </a:p>
                  </a:txBody>
                  <a:tcPr/>
                </a:tc>
              </a:tr>
              <a:tr h="596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Planning Amélioration </a:t>
                      </a:r>
                      <a:b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</a:t>
                      </a: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Qualité </a:t>
                      </a:r>
                      <a:br>
                        <a:rPr lang="fr-FR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 formations</a:t>
                      </a:r>
                      <a:endParaRPr lang="fr-FR" sz="10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Révision du planning pour le pilotage de la démarche 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vote de la charte en ComFOI et en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CFVU est replanifié en janvier au lieu de décembre.</a:t>
                      </a:r>
                    </a:p>
                    <a:p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86206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ap Gemini Title &amp; Slides">
  <a:themeElements>
    <a:clrScheme name="">
      <a:dk1>
        <a:srgbClr val="000000"/>
      </a:dk1>
      <a:lt1>
        <a:srgbClr val="ABE9FF"/>
      </a:lt1>
      <a:dk2>
        <a:srgbClr val="009BCC"/>
      </a:dk2>
      <a:lt2>
        <a:srgbClr val="FFFFFF"/>
      </a:lt2>
      <a:accent1>
        <a:srgbClr val="FDC71E"/>
      </a:accent1>
      <a:accent2>
        <a:srgbClr val="EE7D11"/>
      </a:accent2>
      <a:accent3>
        <a:srgbClr val="D2F2FF"/>
      </a:accent3>
      <a:accent4>
        <a:srgbClr val="000000"/>
      </a:accent4>
      <a:accent5>
        <a:srgbClr val="FEE0AB"/>
      </a:accent5>
      <a:accent6>
        <a:srgbClr val="D8710E"/>
      </a:accent6>
      <a:hlink>
        <a:srgbClr val="CBD300"/>
      </a:hlink>
      <a:folHlink>
        <a:srgbClr val="8F143B"/>
      </a:folHlink>
    </a:clrScheme>
    <a:fontScheme name="Cap Gemini Title &amp; Slides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 Gemini Title &amp; Slides 1">
        <a:dk1>
          <a:srgbClr val="052B73"/>
        </a:dk1>
        <a:lt1>
          <a:srgbClr val="FFFFFF"/>
        </a:lt1>
        <a:dk2>
          <a:srgbClr val="864554"/>
        </a:dk2>
        <a:lt2>
          <a:srgbClr val="1172B7"/>
        </a:lt2>
        <a:accent1>
          <a:srgbClr val="677CB2"/>
        </a:accent1>
        <a:accent2>
          <a:srgbClr val="E0D0D4"/>
        </a:accent2>
        <a:accent3>
          <a:srgbClr val="FFFFFF"/>
        </a:accent3>
        <a:accent4>
          <a:srgbClr val="032361"/>
        </a:accent4>
        <a:accent5>
          <a:srgbClr val="B8BFD5"/>
        </a:accent5>
        <a:accent6>
          <a:srgbClr val="CBBCC0"/>
        </a:accent6>
        <a:hlink>
          <a:srgbClr val="B3BDD9"/>
        </a:hlink>
        <a:folHlink>
          <a:srgbClr val="677C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ap Gemini Title &amp; Slides">
  <a:themeElements>
    <a:clrScheme name="">
      <a:dk1>
        <a:srgbClr val="000000"/>
      </a:dk1>
      <a:lt1>
        <a:srgbClr val="ABE9FF"/>
      </a:lt1>
      <a:dk2>
        <a:srgbClr val="009BCC"/>
      </a:dk2>
      <a:lt2>
        <a:srgbClr val="FFFFFF"/>
      </a:lt2>
      <a:accent1>
        <a:srgbClr val="FDC71E"/>
      </a:accent1>
      <a:accent2>
        <a:srgbClr val="EE7D11"/>
      </a:accent2>
      <a:accent3>
        <a:srgbClr val="D2F2FF"/>
      </a:accent3>
      <a:accent4>
        <a:srgbClr val="000000"/>
      </a:accent4>
      <a:accent5>
        <a:srgbClr val="FEE0AB"/>
      </a:accent5>
      <a:accent6>
        <a:srgbClr val="D8710E"/>
      </a:accent6>
      <a:hlink>
        <a:srgbClr val="CBD300"/>
      </a:hlink>
      <a:folHlink>
        <a:srgbClr val="8F143B"/>
      </a:folHlink>
    </a:clrScheme>
    <a:fontScheme name="Cap Gemini Title &amp; Slides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 Gemini Title &amp; Slides 1">
        <a:dk1>
          <a:srgbClr val="052B73"/>
        </a:dk1>
        <a:lt1>
          <a:srgbClr val="FFFFFF"/>
        </a:lt1>
        <a:dk2>
          <a:srgbClr val="864554"/>
        </a:dk2>
        <a:lt2>
          <a:srgbClr val="1172B7"/>
        </a:lt2>
        <a:accent1>
          <a:srgbClr val="677CB2"/>
        </a:accent1>
        <a:accent2>
          <a:srgbClr val="E0D0D4"/>
        </a:accent2>
        <a:accent3>
          <a:srgbClr val="FFFFFF"/>
        </a:accent3>
        <a:accent4>
          <a:srgbClr val="032361"/>
        </a:accent4>
        <a:accent5>
          <a:srgbClr val="B8BFD5"/>
        </a:accent5>
        <a:accent6>
          <a:srgbClr val="CBBCC0"/>
        </a:accent6>
        <a:hlink>
          <a:srgbClr val="B3BDD9"/>
        </a:hlink>
        <a:folHlink>
          <a:srgbClr val="677C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18074</TotalTime>
  <Words>573</Words>
  <Application>Microsoft Office PowerPoint</Application>
  <PresentationFormat>Personnalisé</PresentationFormat>
  <Paragraphs>80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LilyUPC</vt:lpstr>
      <vt:lpstr>Wingdings</vt:lpstr>
      <vt:lpstr>Conception personnalisée</vt:lpstr>
      <vt:lpstr>2_Cap Gemini Title &amp; Slides</vt:lpstr>
      <vt:lpstr>3_Cap Gemini Title &amp; Slides</vt:lpstr>
      <vt:lpstr>Présentation PowerPoint</vt:lpstr>
      <vt:lpstr>Présentation PowerPoint</vt:lpstr>
      <vt:lpstr>Présentation PowerPoint</vt:lpstr>
      <vt:lpstr>Présentation PowerPoint</vt:lpstr>
    </vt:vector>
  </TitlesOfParts>
  <Company>Université Toulouse Jean Jaurès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Sonia GUERREIRO</dc:creator>
  <cp:lastModifiedBy>Laure BOUNIOL</cp:lastModifiedBy>
  <cp:revision>1507</cp:revision>
  <cp:lastPrinted>2017-11-14T09:44:20Z</cp:lastPrinted>
  <dcterms:created xsi:type="dcterms:W3CDTF">2007-12-11T01:21:05Z</dcterms:created>
  <dcterms:modified xsi:type="dcterms:W3CDTF">2017-11-22T06:53:40Z</dcterms:modified>
</cp:coreProperties>
</file>