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9" r:id="rId1"/>
    <p:sldMasterId id="2147483778" r:id="rId2"/>
  </p:sldMasterIdLst>
  <p:notesMasterIdLst>
    <p:notesMasterId r:id="rId18"/>
  </p:notesMasterIdLst>
  <p:handoutMasterIdLst>
    <p:handoutMasterId r:id="rId19"/>
  </p:handoutMasterIdLst>
  <p:sldIdLst>
    <p:sldId id="290" r:id="rId3"/>
    <p:sldId id="588" r:id="rId4"/>
    <p:sldId id="591" r:id="rId5"/>
    <p:sldId id="580" r:id="rId6"/>
    <p:sldId id="581" r:id="rId7"/>
    <p:sldId id="575" r:id="rId8"/>
    <p:sldId id="587" r:id="rId9"/>
    <p:sldId id="579" r:id="rId10"/>
    <p:sldId id="577" r:id="rId11"/>
    <p:sldId id="589" r:id="rId12"/>
    <p:sldId id="578" r:id="rId13"/>
    <p:sldId id="571" r:id="rId14"/>
    <p:sldId id="573" r:id="rId15"/>
    <p:sldId id="590" r:id="rId16"/>
    <p:sldId id="582" r:id="rId17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17466E9C-9A10-4235-A52E-4D8A76AF715C}">
          <p14:sldIdLst>
            <p14:sldId id="290"/>
            <p14:sldId id="588"/>
            <p14:sldId id="591"/>
            <p14:sldId id="580"/>
            <p14:sldId id="581"/>
            <p14:sldId id="575"/>
            <p14:sldId id="587"/>
            <p14:sldId id="579"/>
            <p14:sldId id="577"/>
            <p14:sldId id="589"/>
            <p14:sldId id="578"/>
            <p14:sldId id="571"/>
            <p14:sldId id="573"/>
            <p14:sldId id="590"/>
            <p14:sldId id="582"/>
          </p14:sldIdLst>
        </p14:section>
        <p14:section name="Section sans titre" id="{19FA44A7-CEAB-4AA2-8993-5EC3604F02A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D1FD"/>
    <a:srgbClr val="996633"/>
    <a:srgbClr val="657D9D"/>
    <a:srgbClr val="663300"/>
    <a:srgbClr val="006699"/>
    <a:srgbClr val="FFFFCC"/>
    <a:srgbClr val="FFCC66"/>
    <a:srgbClr val="CC9900"/>
    <a:srgbClr val="6600CC"/>
    <a:srgbClr val="F66A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5102" autoAdjust="0"/>
    <p:restoredTop sz="74583" autoAdjust="0"/>
  </p:normalViewPr>
  <p:slideViewPr>
    <p:cSldViewPr>
      <p:cViewPr varScale="1">
        <p:scale>
          <a:sx n="138" d="100"/>
          <a:sy n="138" d="100"/>
        </p:scale>
        <p:origin x="138" y="174"/>
      </p:cViewPr>
      <p:guideLst>
        <p:guide orient="horz" pos="2115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3726"/>
    </p:cViewPr>
  </p:sorterViewPr>
  <p:notesViewPr>
    <p:cSldViewPr>
      <p:cViewPr>
        <p:scale>
          <a:sx n="70" d="100"/>
          <a:sy n="70" d="100"/>
        </p:scale>
        <p:origin x="1788" y="-1836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0EC83F-9D5F-448B-ACF5-460551E3FAFC}" type="doc">
      <dgm:prSet loTypeId="urn:microsoft.com/office/officeart/2005/8/layout/radial6" loCatId="relationship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C3D11372-D7D6-4BFD-BEF5-0B6C7F3B8086}">
      <dgm:prSet phldrT="[Texte]" custT="1"/>
      <dgm:spPr/>
      <dgm:t>
        <a:bodyPr/>
        <a:lstStyle/>
        <a:p>
          <a:r>
            <a:rPr lang="fr-FR" sz="1400" b="1" dirty="0" smtClean="0">
              <a:solidFill>
                <a:schemeClr val="bg1"/>
              </a:solidFill>
            </a:rPr>
            <a:t>Amélioration de la qualité des formations</a:t>
          </a:r>
          <a:endParaRPr lang="fr-FR" sz="1400" b="1" dirty="0">
            <a:solidFill>
              <a:schemeClr val="bg1"/>
            </a:solidFill>
          </a:endParaRPr>
        </a:p>
      </dgm:t>
    </dgm:pt>
    <dgm:pt modelId="{CC475F78-8784-4536-BFBA-D5A8704E84A3}" type="parTrans" cxnId="{FAF2AAF1-1FF1-4F3D-81D1-9740CBCCAE54}">
      <dgm:prSet/>
      <dgm:spPr/>
      <dgm:t>
        <a:bodyPr/>
        <a:lstStyle/>
        <a:p>
          <a:endParaRPr lang="fr-FR" sz="1000"/>
        </a:p>
      </dgm:t>
    </dgm:pt>
    <dgm:pt modelId="{C1CC4D63-C141-4B35-B621-2966EBED4EF8}" type="sibTrans" cxnId="{FAF2AAF1-1FF1-4F3D-81D1-9740CBCCAE54}">
      <dgm:prSet/>
      <dgm:spPr/>
      <dgm:t>
        <a:bodyPr/>
        <a:lstStyle/>
        <a:p>
          <a:endParaRPr lang="fr-FR" sz="1000"/>
        </a:p>
      </dgm:t>
    </dgm:pt>
    <dgm:pt modelId="{976DFF34-D275-40A6-A8D7-DA27053D54C9}">
      <dgm:prSet phldrT="[Texte]" custT="1"/>
      <dgm:spPr/>
      <dgm:t>
        <a:bodyPr/>
        <a:lstStyle/>
        <a:p>
          <a:r>
            <a:rPr lang="fr-FR" sz="1400" b="1" dirty="0" smtClean="0"/>
            <a:t>Connaissance des publics inscrits</a:t>
          </a:r>
          <a:endParaRPr lang="fr-FR" sz="1400" dirty="0"/>
        </a:p>
      </dgm:t>
    </dgm:pt>
    <dgm:pt modelId="{D937B1C8-61B2-4034-A7F9-8CB6B3D4A2B7}" type="parTrans" cxnId="{B5FD798E-CD0A-416C-A036-C943C30DA774}">
      <dgm:prSet/>
      <dgm:spPr/>
      <dgm:t>
        <a:bodyPr/>
        <a:lstStyle/>
        <a:p>
          <a:endParaRPr lang="fr-FR" sz="1000"/>
        </a:p>
      </dgm:t>
    </dgm:pt>
    <dgm:pt modelId="{C89B43AD-7042-45C0-A2E8-4855995A5F44}" type="sibTrans" cxnId="{B5FD798E-CD0A-416C-A036-C943C30DA774}">
      <dgm:prSet/>
      <dgm:spPr/>
      <dgm:t>
        <a:bodyPr/>
        <a:lstStyle/>
        <a:p>
          <a:endParaRPr lang="fr-FR" sz="1000"/>
        </a:p>
      </dgm:t>
    </dgm:pt>
    <dgm:pt modelId="{23F2C178-137D-470C-B6FD-606F7E9BB887}">
      <dgm:prSet phldrT="[Texte]" custT="1"/>
      <dgm:spPr/>
      <dgm:t>
        <a:bodyPr/>
        <a:lstStyle/>
        <a:p>
          <a:r>
            <a:rPr lang="fr-FR" sz="1400" b="1" dirty="0" smtClean="0"/>
            <a:t>Réussite des étudiants</a:t>
          </a:r>
          <a:endParaRPr lang="fr-FR" sz="1400" b="1" dirty="0"/>
        </a:p>
      </dgm:t>
    </dgm:pt>
    <dgm:pt modelId="{F6D339B1-54AD-4D39-9592-656765FCFA93}" type="parTrans" cxnId="{C449F178-39E4-4671-9090-0A45ACF1A7FF}">
      <dgm:prSet/>
      <dgm:spPr/>
      <dgm:t>
        <a:bodyPr/>
        <a:lstStyle/>
        <a:p>
          <a:endParaRPr lang="fr-FR" sz="1000"/>
        </a:p>
      </dgm:t>
    </dgm:pt>
    <dgm:pt modelId="{5BEF3512-5AC7-46FB-AD6F-322D9C0DDC03}" type="sibTrans" cxnId="{C449F178-39E4-4671-9090-0A45ACF1A7FF}">
      <dgm:prSet/>
      <dgm:spPr/>
      <dgm:t>
        <a:bodyPr/>
        <a:lstStyle/>
        <a:p>
          <a:endParaRPr lang="fr-FR" sz="1000"/>
        </a:p>
      </dgm:t>
    </dgm:pt>
    <dgm:pt modelId="{3FB6C286-BEE6-433D-9658-CBB047A90CDC}">
      <dgm:prSet phldrT="[Texte]" custT="1"/>
      <dgm:spPr/>
      <dgm:t>
        <a:bodyPr/>
        <a:lstStyle/>
        <a:p>
          <a:r>
            <a:rPr lang="fr-FR" sz="1400" b="1" dirty="0" smtClean="0"/>
            <a:t>EFE</a:t>
          </a:r>
          <a:r>
            <a:rPr lang="fr-FR" sz="1400" dirty="0" smtClean="0"/>
            <a:t> </a:t>
          </a:r>
        </a:p>
        <a:p>
          <a:r>
            <a:rPr lang="fr-FR" sz="1200" dirty="0" smtClean="0"/>
            <a:t>par les étudiants, les enseignants, les stagiaires, les professionnels</a:t>
          </a:r>
          <a:endParaRPr lang="fr-FR" sz="1200" dirty="0"/>
        </a:p>
      </dgm:t>
    </dgm:pt>
    <dgm:pt modelId="{382E13F8-5D78-4E2E-B6CE-67B3677A35FD}" type="parTrans" cxnId="{D14FC9EB-3625-4EA7-A6F3-AD5725EAA54F}">
      <dgm:prSet/>
      <dgm:spPr/>
      <dgm:t>
        <a:bodyPr/>
        <a:lstStyle/>
        <a:p>
          <a:endParaRPr lang="fr-FR" sz="1000"/>
        </a:p>
      </dgm:t>
    </dgm:pt>
    <dgm:pt modelId="{02711215-25EE-47EA-83FF-8FA06200D56D}" type="sibTrans" cxnId="{D14FC9EB-3625-4EA7-A6F3-AD5725EAA54F}">
      <dgm:prSet/>
      <dgm:spPr/>
      <dgm:t>
        <a:bodyPr/>
        <a:lstStyle/>
        <a:p>
          <a:endParaRPr lang="fr-FR" sz="1000"/>
        </a:p>
      </dgm:t>
    </dgm:pt>
    <dgm:pt modelId="{8278444D-A0B4-4D13-BDF4-152C933922BC}">
      <dgm:prSet phldrT="[Texte]" custT="1"/>
      <dgm:spPr/>
      <dgm:t>
        <a:bodyPr/>
        <a:lstStyle/>
        <a:p>
          <a:r>
            <a:rPr lang="fr-FR" sz="1400" b="1" dirty="0" smtClean="0"/>
            <a:t>Moyens alloués </a:t>
          </a:r>
        </a:p>
        <a:p>
          <a:r>
            <a:rPr lang="fr-FR" sz="1200" dirty="0" smtClean="0"/>
            <a:t>(</a:t>
          </a:r>
          <a:r>
            <a:rPr lang="fr-FR" sz="1200" dirty="0" err="1" smtClean="0"/>
            <a:t>Tx</a:t>
          </a:r>
          <a:r>
            <a:rPr lang="fr-FR" sz="1200" dirty="0" smtClean="0"/>
            <a:t> d’encadrement, moyens matériels, moyens financiers,…)</a:t>
          </a:r>
          <a:endParaRPr lang="fr-FR" sz="1200" dirty="0"/>
        </a:p>
      </dgm:t>
    </dgm:pt>
    <dgm:pt modelId="{132AB958-D336-41EF-9F6F-2C8AA98681BB}" type="parTrans" cxnId="{F7CBDF4F-1B14-47E6-A89A-6CB7C2D5D2A5}">
      <dgm:prSet/>
      <dgm:spPr/>
      <dgm:t>
        <a:bodyPr/>
        <a:lstStyle/>
        <a:p>
          <a:endParaRPr lang="fr-FR" sz="1000"/>
        </a:p>
      </dgm:t>
    </dgm:pt>
    <dgm:pt modelId="{7A502C50-DEBD-4911-94BD-1ED3642976FE}" type="sibTrans" cxnId="{F7CBDF4F-1B14-47E6-A89A-6CB7C2D5D2A5}">
      <dgm:prSet/>
      <dgm:spPr/>
      <dgm:t>
        <a:bodyPr/>
        <a:lstStyle/>
        <a:p>
          <a:endParaRPr lang="fr-FR" sz="1000"/>
        </a:p>
      </dgm:t>
    </dgm:pt>
    <dgm:pt modelId="{7BDC4B1A-912E-4170-86A6-3A5A724171EC}">
      <dgm:prSet phldrT="[Texte]" custT="1"/>
      <dgm:spPr/>
      <dgm:t>
        <a:bodyPr/>
        <a:lstStyle/>
        <a:p>
          <a:r>
            <a:rPr lang="fr-FR" sz="1400" b="1" dirty="0" smtClean="0"/>
            <a:t>Insertion des diplômés </a:t>
          </a:r>
          <a:r>
            <a:rPr lang="fr-FR" sz="1200" dirty="0" smtClean="0"/>
            <a:t>(</a:t>
          </a:r>
          <a:r>
            <a:rPr lang="fr-FR" sz="1200" dirty="0" err="1" smtClean="0"/>
            <a:t>Identificat</a:t>
          </a:r>
          <a:r>
            <a:rPr lang="fr-FR" sz="1200" dirty="0" smtClean="0"/>
            <a:t> des métiers exercés, </a:t>
          </a:r>
          <a:r>
            <a:rPr lang="fr-FR" sz="1200" dirty="0" err="1" smtClean="0"/>
            <a:t>carac</a:t>
          </a:r>
          <a:r>
            <a:rPr lang="fr-FR" sz="1200" dirty="0" smtClean="0"/>
            <a:t> des emplois occupés, ...)</a:t>
          </a:r>
          <a:endParaRPr lang="fr-FR" sz="1200" dirty="0"/>
        </a:p>
      </dgm:t>
    </dgm:pt>
    <dgm:pt modelId="{C78FFAE9-41BE-46A5-A9F8-0E036FC02C15}" type="parTrans" cxnId="{0D437097-5E03-424B-A6CC-6FF1F1D71699}">
      <dgm:prSet/>
      <dgm:spPr/>
      <dgm:t>
        <a:bodyPr/>
        <a:lstStyle/>
        <a:p>
          <a:endParaRPr lang="fr-FR" sz="1000"/>
        </a:p>
      </dgm:t>
    </dgm:pt>
    <dgm:pt modelId="{E1B4C51F-00C2-4675-9ED4-7EFCAE5D47CD}" type="sibTrans" cxnId="{0D437097-5E03-424B-A6CC-6FF1F1D71699}">
      <dgm:prSet/>
      <dgm:spPr/>
      <dgm:t>
        <a:bodyPr/>
        <a:lstStyle/>
        <a:p>
          <a:endParaRPr lang="fr-FR" sz="1000"/>
        </a:p>
      </dgm:t>
    </dgm:pt>
    <dgm:pt modelId="{C28A1463-D9F5-4CCC-BF6E-240F0CDBC947}" type="pres">
      <dgm:prSet presAssocID="{E10EC83F-9D5F-448B-ACF5-460551E3FAF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2F092D9-F9F5-425C-A50E-0C1D4633D7B5}" type="pres">
      <dgm:prSet presAssocID="{C3D11372-D7D6-4BFD-BEF5-0B6C7F3B8086}" presName="centerShape" presStyleLbl="node0" presStyleIdx="0" presStyleCnt="1"/>
      <dgm:spPr/>
      <dgm:t>
        <a:bodyPr/>
        <a:lstStyle/>
        <a:p>
          <a:endParaRPr lang="fr-FR"/>
        </a:p>
      </dgm:t>
    </dgm:pt>
    <dgm:pt modelId="{A8712C4D-C939-46C8-9B5F-B8F63FABE6DB}" type="pres">
      <dgm:prSet presAssocID="{976DFF34-D275-40A6-A8D7-DA27053D54C9}" presName="node" presStyleLbl="node1" presStyleIdx="0" presStyleCnt="5" custScaleX="172926" custScaleY="115907" custRadScaleRad="110166" custRadScaleInc="-1168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F797378-2ADB-4BDD-97BC-7B1C7DB4C3C3}" type="pres">
      <dgm:prSet presAssocID="{976DFF34-D275-40A6-A8D7-DA27053D54C9}" presName="dummy" presStyleCnt="0"/>
      <dgm:spPr/>
      <dgm:t>
        <a:bodyPr/>
        <a:lstStyle/>
        <a:p>
          <a:endParaRPr lang="fr-FR"/>
        </a:p>
      </dgm:t>
    </dgm:pt>
    <dgm:pt modelId="{F8639980-C191-409D-922A-9DB20F253F07}" type="pres">
      <dgm:prSet presAssocID="{C89B43AD-7042-45C0-A2E8-4855995A5F44}" presName="sibTrans" presStyleLbl="sibTrans2D1" presStyleIdx="0" presStyleCnt="5"/>
      <dgm:spPr/>
      <dgm:t>
        <a:bodyPr/>
        <a:lstStyle/>
        <a:p>
          <a:endParaRPr lang="fr-FR"/>
        </a:p>
      </dgm:t>
    </dgm:pt>
    <dgm:pt modelId="{7E3699D2-EEB3-4578-80E9-A50D23F88E4C}" type="pres">
      <dgm:prSet presAssocID="{23F2C178-137D-470C-B6FD-606F7E9BB887}" presName="node" presStyleLbl="node1" presStyleIdx="1" presStyleCnt="5" custScaleX="158906" custScaleY="133823" custRadScaleRad="116276" custRadScaleInc="1379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7A8AD1D-AE0B-43FE-A745-7A6B8AA14DEA}" type="pres">
      <dgm:prSet presAssocID="{23F2C178-137D-470C-B6FD-606F7E9BB887}" presName="dummy" presStyleCnt="0"/>
      <dgm:spPr/>
      <dgm:t>
        <a:bodyPr/>
        <a:lstStyle/>
        <a:p>
          <a:endParaRPr lang="fr-FR"/>
        </a:p>
      </dgm:t>
    </dgm:pt>
    <dgm:pt modelId="{A83F4BE5-F566-4B76-A5F3-089879908268}" type="pres">
      <dgm:prSet presAssocID="{5BEF3512-5AC7-46FB-AD6F-322D9C0DDC03}" presName="sibTrans" presStyleLbl="sibTrans2D1" presStyleIdx="1" presStyleCnt="5"/>
      <dgm:spPr/>
      <dgm:t>
        <a:bodyPr/>
        <a:lstStyle/>
        <a:p>
          <a:endParaRPr lang="fr-FR"/>
        </a:p>
      </dgm:t>
    </dgm:pt>
    <dgm:pt modelId="{3D5A32B5-46E1-426C-A795-2E1B0C685C75}" type="pres">
      <dgm:prSet presAssocID="{3FB6C286-BEE6-433D-9658-CBB047A90CDC}" presName="node" presStyleLbl="node1" presStyleIdx="2" presStyleCnt="5" custScaleX="162293" custScaleY="111572" custRadScaleRad="114816" custRadScaleInc="-929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8E5499-733C-4FE6-B126-50B229B7BA07}" type="pres">
      <dgm:prSet presAssocID="{3FB6C286-BEE6-433D-9658-CBB047A90CDC}" presName="dummy" presStyleCnt="0"/>
      <dgm:spPr/>
      <dgm:t>
        <a:bodyPr/>
        <a:lstStyle/>
        <a:p>
          <a:endParaRPr lang="fr-FR"/>
        </a:p>
      </dgm:t>
    </dgm:pt>
    <dgm:pt modelId="{8D617E2A-DC5B-4A3A-9335-EA1EF07EE545}" type="pres">
      <dgm:prSet presAssocID="{02711215-25EE-47EA-83FF-8FA06200D56D}" presName="sibTrans" presStyleLbl="sibTrans2D1" presStyleIdx="2" presStyleCnt="5"/>
      <dgm:spPr/>
      <dgm:t>
        <a:bodyPr/>
        <a:lstStyle/>
        <a:p>
          <a:endParaRPr lang="fr-FR"/>
        </a:p>
      </dgm:t>
    </dgm:pt>
    <dgm:pt modelId="{4E7B326B-A4B4-4F10-831D-080E95A972DC}" type="pres">
      <dgm:prSet presAssocID="{8278444D-A0B4-4D13-BDF4-152C933922BC}" presName="node" presStyleLbl="node1" presStyleIdx="3" presStyleCnt="5" custScaleX="167046" custScaleY="117844" custRadScaleRad="104200" custRadScaleInc="3494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C4E50E0-3144-4CD6-8D67-4D759C964987}" type="pres">
      <dgm:prSet presAssocID="{8278444D-A0B4-4D13-BDF4-152C933922BC}" presName="dummy" presStyleCnt="0"/>
      <dgm:spPr/>
      <dgm:t>
        <a:bodyPr/>
        <a:lstStyle/>
        <a:p>
          <a:endParaRPr lang="fr-FR"/>
        </a:p>
      </dgm:t>
    </dgm:pt>
    <dgm:pt modelId="{02DEB430-D89B-4458-8163-D984512E6CFD}" type="pres">
      <dgm:prSet presAssocID="{7A502C50-DEBD-4911-94BD-1ED3642976FE}" presName="sibTrans" presStyleLbl="sibTrans2D1" presStyleIdx="3" presStyleCnt="5" custScaleY="107252"/>
      <dgm:spPr/>
      <dgm:t>
        <a:bodyPr/>
        <a:lstStyle/>
        <a:p>
          <a:endParaRPr lang="fr-FR"/>
        </a:p>
      </dgm:t>
    </dgm:pt>
    <dgm:pt modelId="{F99A575A-81F0-4106-A624-1E068F238A2D}" type="pres">
      <dgm:prSet presAssocID="{7BDC4B1A-912E-4170-86A6-3A5A724171EC}" presName="node" presStyleLbl="node1" presStyleIdx="4" presStyleCnt="5" custScaleX="155888" custScaleY="118103" custRadScaleRad="116004" custRadScaleInc="-720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5F5033-3653-4811-ACE8-0E9AF650FBEA}" type="pres">
      <dgm:prSet presAssocID="{7BDC4B1A-912E-4170-86A6-3A5A724171EC}" presName="dummy" presStyleCnt="0"/>
      <dgm:spPr/>
      <dgm:t>
        <a:bodyPr/>
        <a:lstStyle/>
        <a:p>
          <a:endParaRPr lang="fr-FR"/>
        </a:p>
      </dgm:t>
    </dgm:pt>
    <dgm:pt modelId="{AAE96829-CCDE-41B5-A55A-9C9F07936C95}" type="pres">
      <dgm:prSet presAssocID="{E1B4C51F-00C2-4675-9ED4-7EFCAE5D47CD}" presName="sibTrans" presStyleLbl="sibTrans2D1" presStyleIdx="4" presStyleCnt="5"/>
      <dgm:spPr/>
      <dgm:t>
        <a:bodyPr/>
        <a:lstStyle/>
        <a:p>
          <a:endParaRPr lang="fr-FR"/>
        </a:p>
      </dgm:t>
    </dgm:pt>
  </dgm:ptLst>
  <dgm:cxnLst>
    <dgm:cxn modelId="{0D437097-5E03-424B-A6CC-6FF1F1D71699}" srcId="{C3D11372-D7D6-4BFD-BEF5-0B6C7F3B8086}" destId="{7BDC4B1A-912E-4170-86A6-3A5A724171EC}" srcOrd="4" destOrd="0" parTransId="{C78FFAE9-41BE-46A5-A9F8-0E036FC02C15}" sibTransId="{E1B4C51F-00C2-4675-9ED4-7EFCAE5D47CD}"/>
    <dgm:cxn modelId="{BDB37788-70C8-4A3D-9EE3-C340C77D5BEB}" type="presOf" srcId="{E1B4C51F-00C2-4675-9ED4-7EFCAE5D47CD}" destId="{AAE96829-CCDE-41B5-A55A-9C9F07936C95}" srcOrd="0" destOrd="0" presId="urn:microsoft.com/office/officeart/2005/8/layout/radial6"/>
    <dgm:cxn modelId="{E6E82CBD-D9E4-41EF-9BAA-3ECD2B6086F2}" type="presOf" srcId="{3FB6C286-BEE6-433D-9658-CBB047A90CDC}" destId="{3D5A32B5-46E1-426C-A795-2E1B0C685C75}" srcOrd="0" destOrd="0" presId="urn:microsoft.com/office/officeart/2005/8/layout/radial6"/>
    <dgm:cxn modelId="{BA5C82E1-7400-4567-AAC0-85DB979373C0}" type="presOf" srcId="{E10EC83F-9D5F-448B-ACF5-460551E3FAFC}" destId="{C28A1463-D9F5-4CCC-BF6E-240F0CDBC947}" srcOrd="0" destOrd="0" presId="urn:microsoft.com/office/officeart/2005/8/layout/radial6"/>
    <dgm:cxn modelId="{AF856A0F-E9B0-4669-9500-944B6E6591F3}" type="presOf" srcId="{23F2C178-137D-470C-B6FD-606F7E9BB887}" destId="{7E3699D2-EEB3-4578-80E9-A50D23F88E4C}" srcOrd="0" destOrd="0" presId="urn:microsoft.com/office/officeart/2005/8/layout/radial6"/>
    <dgm:cxn modelId="{62A07ABC-C89B-4402-8DA9-B84CFBC6B30E}" type="presOf" srcId="{976DFF34-D275-40A6-A8D7-DA27053D54C9}" destId="{A8712C4D-C939-46C8-9B5F-B8F63FABE6DB}" srcOrd="0" destOrd="0" presId="urn:microsoft.com/office/officeart/2005/8/layout/radial6"/>
    <dgm:cxn modelId="{F7CBDF4F-1B14-47E6-A89A-6CB7C2D5D2A5}" srcId="{C3D11372-D7D6-4BFD-BEF5-0B6C7F3B8086}" destId="{8278444D-A0B4-4D13-BDF4-152C933922BC}" srcOrd="3" destOrd="0" parTransId="{132AB958-D336-41EF-9F6F-2C8AA98681BB}" sibTransId="{7A502C50-DEBD-4911-94BD-1ED3642976FE}"/>
    <dgm:cxn modelId="{F3FC4EFD-3D87-4BE8-8225-7D1028CB0113}" type="presOf" srcId="{02711215-25EE-47EA-83FF-8FA06200D56D}" destId="{8D617E2A-DC5B-4A3A-9335-EA1EF07EE545}" srcOrd="0" destOrd="0" presId="urn:microsoft.com/office/officeart/2005/8/layout/radial6"/>
    <dgm:cxn modelId="{28CB3543-4595-403A-A560-5A2D3C5172D8}" type="presOf" srcId="{8278444D-A0B4-4D13-BDF4-152C933922BC}" destId="{4E7B326B-A4B4-4F10-831D-080E95A972DC}" srcOrd="0" destOrd="0" presId="urn:microsoft.com/office/officeart/2005/8/layout/radial6"/>
    <dgm:cxn modelId="{B5FD798E-CD0A-416C-A036-C943C30DA774}" srcId="{C3D11372-D7D6-4BFD-BEF5-0B6C7F3B8086}" destId="{976DFF34-D275-40A6-A8D7-DA27053D54C9}" srcOrd="0" destOrd="0" parTransId="{D937B1C8-61B2-4034-A7F9-8CB6B3D4A2B7}" sibTransId="{C89B43AD-7042-45C0-A2E8-4855995A5F44}"/>
    <dgm:cxn modelId="{4F580D9E-E258-4D0F-A106-642BDB437748}" type="presOf" srcId="{5BEF3512-5AC7-46FB-AD6F-322D9C0DDC03}" destId="{A83F4BE5-F566-4B76-A5F3-089879908268}" srcOrd="0" destOrd="0" presId="urn:microsoft.com/office/officeart/2005/8/layout/radial6"/>
    <dgm:cxn modelId="{4879EF24-A064-4438-B7A8-D1DEB76778A0}" type="presOf" srcId="{7A502C50-DEBD-4911-94BD-1ED3642976FE}" destId="{02DEB430-D89B-4458-8163-D984512E6CFD}" srcOrd="0" destOrd="0" presId="urn:microsoft.com/office/officeart/2005/8/layout/radial6"/>
    <dgm:cxn modelId="{D14FC9EB-3625-4EA7-A6F3-AD5725EAA54F}" srcId="{C3D11372-D7D6-4BFD-BEF5-0B6C7F3B8086}" destId="{3FB6C286-BEE6-433D-9658-CBB047A90CDC}" srcOrd="2" destOrd="0" parTransId="{382E13F8-5D78-4E2E-B6CE-67B3677A35FD}" sibTransId="{02711215-25EE-47EA-83FF-8FA06200D56D}"/>
    <dgm:cxn modelId="{FAF2AAF1-1FF1-4F3D-81D1-9740CBCCAE54}" srcId="{E10EC83F-9D5F-448B-ACF5-460551E3FAFC}" destId="{C3D11372-D7D6-4BFD-BEF5-0B6C7F3B8086}" srcOrd="0" destOrd="0" parTransId="{CC475F78-8784-4536-BFBA-D5A8704E84A3}" sibTransId="{C1CC4D63-C141-4B35-B621-2966EBED4EF8}"/>
    <dgm:cxn modelId="{BCD2B396-0635-42D7-89AE-47BA3BF03205}" type="presOf" srcId="{C89B43AD-7042-45C0-A2E8-4855995A5F44}" destId="{F8639980-C191-409D-922A-9DB20F253F07}" srcOrd="0" destOrd="0" presId="urn:microsoft.com/office/officeart/2005/8/layout/radial6"/>
    <dgm:cxn modelId="{F76E5F26-6578-4468-8440-E581D1302D67}" type="presOf" srcId="{C3D11372-D7D6-4BFD-BEF5-0B6C7F3B8086}" destId="{72F092D9-F9F5-425C-A50E-0C1D4633D7B5}" srcOrd="0" destOrd="0" presId="urn:microsoft.com/office/officeart/2005/8/layout/radial6"/>
    <dgm:cxn modelId="{BDED3ED2-99B5-4412-BE26-260B55F8D6DC}" type="presOf" srcId="{7BDC4B1A-912E-4170-86A6-3A5A724171EC}" destId="{F99A575A-81F0-4106-A624-1E068F238A2D}" srcOrd="0" destOrd="0" presId="urn:microsoft.com/office/officeart/2005/8/layout/radial6"/>
    <dgm:cxn modelId="{C449F178-39E4-4671-9090-0A45ACF1A7FF}" srcId="{C3D11372-D7D6-4BFD-BEF5-0B6C7F3B8086}" destId="{23F2C178-137D-470C-B6FD-606F7E9BB887}" srcOrd="1" destOrd="0" parTransId="{F6D339B1-54AD-4D39-9592-656765FCFA93}" sibTransId="{5BEF3512-5AC7-46FB-AD6F-322D9C0DDC03}"/>
    <dgm:cxn modelId="{BA68F127-08FB-4B8C-BFC8-4A8A9F9A7B44}" type="presParOf" srcId="{C28A1463-D9F5-4CCC-BF6E-240F0CDBC947}" destId="{72F092D9-F9F5-425C-A50E-0C1D4633D7B5}" srcOrd="0" destOrd="0" presId="urn:microsoft.com/office/officeart/2005/8/layout/radial6"/>
    <dgm:cxn modelId="{FA992BD8-6A38-41DB-A235-6D7B5470D97F}" type="presParOf" srcId="{C28A1463-D9F5-4CCC-BF6E-240F0CDBC947}" destId="{A8712C4D-C939-46C8-9B5F-B8F63FABE6DB}" srcOrd="1" destOrd="0" presId="urn:microsoft.com/office/officeart/2005/8/layout/radial6"/>
    <dgm:cxn modelId="{A759159A-6A5A-419C-85C1-EBD0559CF215}" type="presParOf" srcId="{C28A1463-D9F5-4CCC-BF6E-240F0CDBC947}" destId="{0F797378-2ADB-4BDD-97BC-7B1C7DB4C3C3}" srcOrd="2" destOrd="0" presId="urn:microsoft.com/office/officeart/2005/8/layout/radial6"/>
    <dgm:cxn modelId="{89B2DF02-79CC-4FEA-ADE9-4D87C5BCF2E1}" type="presParOf" srcId="{C28A1463-D9F5-4CCC-BF6E-240F0CDBC947}" destId="{F8639980-C191-409D-922A-9DB20F253F07}" srcOrd="3" destOrd="0" presId="urn:microsoft.com/office/officeart/2005/8/layout/radial6"/>
    <dgm:cxn modelId="{EA711138-9940-4BC7-BA1D-4382B00805DB}" type="presParOf" srcId="{C28A1463-D9F5-4CCC-BF6E-240F0CDBC947}" destId="{7E3699D2-EEB3-4578-80E9-A50D23F88E4C}" srcOrd="4" destOrd="0" presId="urn:microsoft.com/office/officeart/2005/8/layout/radial6"/>
    <dgm:cxn modelId="{5F2169CB-B3DA-48F6-B3FB-09529FF536F8}" type="presParOf" srcId="{C28A1463-D9F5-4CCC-BF6E-240F0CDBC947}" destId="{77A8AD1D-AE0B-43FE-A745-7A6B8AA14DEA}" srcOrd="5" destOrd="0" presId="urn:microsoft.com/office/officeart/2005/8/layout/radial6"/>
    <dgm:cxn modelId="{FF82ED86-4EC7-46C9-875C-30CB811C6A55}" type="presParOf" srcId="{C28A1463-D9F5-4CCC-BF6E-240F0CDBC947}" destId="{A83F4BE5-F566-4B76-A5F3-089879908268}" srcOrd="6" destOrd="0" presId="urn:microsoft.com/office/officeart/2005/8/layout/radial6"/>
    <dgm:cxn modelId="{B29A4074-0955-411A-968C-E72389F8BBBD}" type="presParOf" srcId="{C28A1463-D9F5-4CCC-BF6E-240F0CDBC947}" destId="{3D5A32B5-46E1-426C-A795-2E1B0C685C75}" srcOrd="7" destOrd="0" presId="urn:microsoft.com/office/officeart/2005/8/layout/radial6"/>
    <dgm:cxn modelId="{4682FF53-4C97-4A8F-80A8-9ABCDBC70D6F}" type="presParOf" srcId="{C28A1463-D9F5-4CCC-BF6E-240F0CDBC947}" destId="{E28E5499-733C-4FE6-B126-50B229B7BA07}" srcOrd="8" destOrd="0" presId="urn:microsoft.com/office/officeart/2005/8/layout/radial6"/>
    <dgm:cxn modelId="{6C012F1F-10EE-40E5-80E7-39F9C940CF98}" type="presParOf" srcId="{C28A1463-D9F5-4CCC-BF6E-240F0CDBC947}" destId="{8D617E2A-DC5B-4A3A-9335-EA1EF07EE545}" srcOrd="9" destOrd="0" presId="urn:microsoft.com/office/officeart/2005/8/layout/radial6"/>
    <dgm:cxn modelId="{C5CD9BAC-92BA-4513-B81B-BAC4542F1C9B}" type="presParOf" srcId="{C28A1463-D9F5-4CCC-BF6E-240F0CDBC947}" destId="{4E7B326B-A4B4-4F10-831D-080E95A972DC}" srcOrd="10" destOrd="0" presId="urn:microsoft.com/office/officeart/2005/8/layout/radial6"/>
    <dgm:cxn modelId="{BDE4A1C8-A4C2-4BEA-8E2A-4ECA8E3D5BB9}" type="presParOf" srcId="{C28A1463-D9F5-4CCC-BF6E-240F0CDBC947}" destId="{4C4E50E0-3144-4CD6-8D67-4D759C964987}" srcOrd="11" destOrd="0" presId="urn:microsoft.com/office/officeart/2005/8/layout/radial6"/>
    <dgm:cxn modelId="{15298DE6-3938-4368-B9BB-FC3405105BE0}" type="presParOf" srcId="{C28A1463-D9F5-4CCC-BF6E-240F0CDBC947}" destId="{02DEB430-D89B-4458-8163-D984512E6CFD}" srcOrd="12" destOrd="0" presId="urn:microsoft.com/office/officeart/2005/8/layout/radial6"/>
    <dgm:cxn modelId="{7B0EBF76-31D7-4192-B506-9DB09A09DB5B}" type="presParOf" srcId="{C28A1463-D9F5-4CCC-BF6E-240F0CDBC947}" destId="{F99A575A-81F0-4106-A624-1E068F238A2D}" srcOrd="13" destOrd="0" presId="urn:microsoft.com/office/officeart/2005/8/layout/radial6"/>
    <dgm:cxn modelId="{BFBF4B56-D513-4689-8B10-207419036128}" type="presParOf" srcId="{C28A1463-D9F5-4CCC-BF6E-240F0CDBC947}" destId="{AC5F5033-3653-4811-ACE8-0E9AF650FBEA}" srcOrd="14" destOrd="0" presId="urn:microsoft.com/office/officeart/2005/8/layout/radial6"/>
    <dgm:cxn modelId="{F2294679-0625-4D06-A71B-0883876540C5}" type="presParOf" srcId="{C28A1463-D9F5-4CCC-BF6E-240F0CDBC947}" destId="{AAE96829-CCDE-41B5-A55A-9C9F07936C95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C5ABA567-02F0-498E-B425-D59B12A3AE6A}" type="datetimeFigureOut">
              <a:rPr lang="fr-FR" smtClean="0"/>
              <a:pPr/>
              <a:t>27/04/2017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6"/>
            <a:ext cx="2946400" cy="496887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r>
              <a:rPr lang="fr-FR" smtClean="0"/>
              <a:t>UFR HHA 2011-2012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9" y="9428166"/>
            <a:ext cx="2946400" cy="496887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533C2D35-024C-4A94-B26B-B921F4A728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22573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5B586C83-BA78-4102-9EAC-AEF298BDD3B6}" type="datetimeFigureOut">
              <a:rPr lang="fr-FR" smtClean="0"/>
              <a:pPr/>
              <a:t>27/04/2017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2" rIns="91425" bIns="45712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2" y="4714877"/>
            <a:ext cx="5438775" cy="4467225"/>
          </a:xfrm>
          <a:prstGeom prst="rect">
            <a:avLst/>
          </a:prstGeom>
        </p:spPr>
        <p:txBody>
          <a:bodyPr vert="horz" lIns="91425" tIns="45712" rIns="91425" bIns="45712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6"/>
            <a:ext cx="2946400" cy="496887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r>
              <a:rPr lang="fr-FR" smtClean="0"/>
              <a:t>UFR HHA 2011-2012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9" y="9428166"/>
            <a:ext cx="2946400" cy="496887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78DD6F2B-98E3-495B-A9C5-3B1610D54D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51214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0718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053841" y="1522884"/>
            <a:ext cx="7223760" cy="2522220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lang="fr-FR" sz="4400" b="0" kern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pic>
        <p:nvPicPr>
          <p:cNvPr id="5" name="Picture 4" descr="C:\Users\celine.dal-cortivo\Pictures\Logo\essai logo deep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892"/>
          <a:stretch/>
        </p:blipFill>
        <p:spPr bwMode="auto">
          <a:xfrm>
            <a:off x="10608502" y="6423016"/>
            <a:ext cx="1574124" cy="39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8" descr="université-mirai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62437" y="48051"/>
            <a:ext cx="660272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12000"/>
              </a:srgbClr>
            </a:outerShdw>
          </a:effectLst>
        </p:spPr>
      </p:pic>
      <p:sp>
        <p:nvSpPr>
          <p:cNvPr id="9" name="Rectangle 8"/>
          <p:cNvSpPr/>
          <p:nvPr userDrawn="1"/>
        </p:nvSpPr>
        <p:spPr>
          <a:xfrm>
            <a:off x="11568608" y="4509120"/>
            <a:ext cx="384043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365831" y="4581128"/>
            <a:ext cx="8534400" cy="11811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178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9172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2695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4038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3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Espace réservé du numéro de diapositive 3"/>
          <p:cNvSpPr txBox="1">
            <a:spLocks/>
          </p:cNvSpPr>
          <p:nvPr/>
        </p:nvSpPr>
        <p:spPr bwMode="auto">
          <a:xfrm>
            <a:off x="11760630" y="6647530"/>
            <a:ext cx="316965" cy="104644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36000" tIns="0" rIns="36000" bIns="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algn="r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800" b="1" kern="1200">
                <a:solidFill>
                  <a:schemeClr val="accent5"/>
                </a:solidFill>
                <a:latin typeface="+mn-lt"/>
                <a:ea typeface="+mn-ea"/>
                <a:cs typeface="Arial" charset="0"/>
              </a:defRPr>
            </a:lvl1pPr>
            <a:lvl2pPr marL="457200" algn="ctr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bg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ctr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bg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ctr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bg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ctr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bg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b="1" kern="1200">
                <a:solidFill>
                  <a:schemeClr val="bg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b="1" kern="1200">
                <a:solidFill>
                  <a:schemeClr val="bg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b="1" kern="1200">
                <a:solidFill>
                  <a:schemeClr val="bg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b="1" kern="1200">
                <a:solidFill>
                  <a:schemeClr val="bg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7EDA1E10-A1D6-42B7-A3B5-50487EBD2AB5}" type="slidenum">
              <a:rPr lang="fr-FR" sz="800" smtClean="0">
                <a:solidFill>
                  <a:srgbClr val="9E0000"/>
                </a:solidFill>
              </a:rPr>
              <a:pPr>
                <a:defRPr/>
              </a:pPr>
              <a:t>‹N°›</a:t>
            </a:fld>
            <a:endParaRPr lang="fr-FR" sz="800" dirty="0">
              <a:solidFill>
                <a:srgbClr val="9E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5" y="273083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1568608" y="4509120"/>
            <a:ext cx="384043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1708813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54850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209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45026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4/27/2017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62446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t>4/27/2017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60239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t>4/27/2017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2140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7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585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23392" y="822527"/>
            <a:ext cx="9649072" cy="2197525"/>
          </a:xfr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0"/>
              </a:spcBef>
              <a:spcAft>
                <a:spcPts val="500"/>
              </a:spcAft>
            </a:pPr>
            <a:r>
              <a:rPr lang="fr-FR" sz="3200" dirty="0">
                <a:solidFill>
                  <a:schemeClr val="accent1">
                    <a:lumMod val="50000"/>
                  </a:schemeClr>
                </a:solidFill>
                <a:cs typeface="+mn-cs"/>
              </a:rPr>
              <a:t>DEMARCHE </a:t>
            </a:r>
            <a:r>
              <a:rPr lang="fr-FR" sz="3200" dirty="0" smtClean="0">
                <a:solidFill>
                  <a:schemeClr val="accent1">
                    <a:lumMod val="50000"/>
                  </a:schemeClr>
                </a:solidFill>
                <a:cs typeface="+mn-cs"/>
              </a:rPr>
              <a:t>D’AMELIORATION DE LA QUALITE DES FORMATIONS</a:t>
            </a:r>
            <a:r>
              <a:rPr lang="fr-FR" sz="3200" dirty="0">
                <a:solidFill>
                  <a:schemeClr val="accent1">
                    <a:lumMod val="50000"/>
                  </a:schemeClr>
                </a:solidFill>
                <a:cs typeface="+mn-cs"/>
              </a:rPr>
              <a:t/>
            </a:r>
            <a:br>
              <a:rPr lang="fr-FR" sz="3200" dirty="0">
                <a:solidFill>
                  <a:schemeClr val="accent1">
                    <a:lumMod val="50000"/>
                  </a:schemeClr>
                </a:solidFill>
                <a:cs typeface="+mn-cs"/>
              </a:rPr>
            </a:br>
            <a:r>
              <a:rPr lang="fr-FR" sz="3200" dirty="0">
                <a:solidFill>
                  <a:srgbClr val="6600CC"/>
                </a:solidFill>
                <a:cs typeface="+mn-cs"/>
              </a:rPr>
              <a:t/>
            </a:r>
            <a:br>
              <a:rPr lang="fr-FR" sz="3200" dirty="0">
                <a:solidFill>
                  <a:srgbClr val="6600CC"/>
                </a:solidFill>
                <a:cs typeface="+mn-cs"/>
              </a:rPr>
            </a:br>
            <a:r>
              <a:rPr lang="fr-F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19 février 2016</a:t>
            </a:r>
            <a:br>
              <a:rPr lang="fr-F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fr-F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</a:br>
            <a:endParaRPr lang="fr-FR" sz="16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Placeholder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2" r="3832"/>
          <a:stretch>
            <a:fillRect/>
          </a:stretch>
        </p:blipFill>
        <p:spPr>
          <a:xfrm>
            <a:off x="0" y="2454930"/>
            <a:ext cx="12191999" cy="4403071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7461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7461 h 10000"/>
              <a:gd name="connsiteX0" fmla="*/ 0 w 10000"/>
              <a:gd name="connsiteY0" fmla="*/ 5381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5381 h 10000"/>
              <a:gd name="connsiteX0" fmla="*/ 0 w 10016"/>
              <a:gd name="connsiteY0" fmla="*/ 5619 h 10000"/>
              <a:gd name="connsiteX1" fmla="*/ 10016 w 10016"/>
              <a:gd name="connsiteY1" fmla="*/ 0 h 10000"/>
              <a:gd name="connsiteX2" fmla="*/ 10016 w 10016"/>
              <a:gd name="connsiteY2" fmla="*/ 10000 h 10000"/>
              <a:gd name="connsiteX3" fmla="*/ 16 w 10016"/>
              <a:gd name="connsiteY3" fmla="*/ 10000 h 10000"/>
              <a:gd name="connsiteX4" fmla="*/ 0 w 10016"/>
              <a:gd name="connsiteY4" fmla="*/ 5619 h 10000"/>
              <a:gd name="connsiteX0" fmla="*/ 0 w 10016"/>
              <a:gd name="connsiteY0" fmla="*/ 5326 h 10000"/>
              <a:gd name="connsiteX1" fmla="*/ 10016 w 10016"/>
              <a:gd name="connsiteY1" fmla="*/ 0 h 10000"/>
              <a:gd name="connsiteX2" fmla="*/ 10016 w 10016"/>
              <a:gd name="connsiteY2" fmla="*/ 10000 h 10000"/>
              <a:gd name="connsiteX3" fmla="*/ 16 w 10016"/>
              <a:gd name="connsiteY3" fmla="*/ 10000 h 10000"/>
              <a:gd name="connsiteX4" fmla="*/ 0 w 10016"/>
              <a:gd name="connsiteY4" fmla="*/ 5326 h 10000"/>
              <a:gd name="connsiteX0" fmla="*/ 0 w 10011"/>
              <a:gd name="connsiteY0" fmla="*/ 5337 h 10000"/>
              <a:gd name="connsiteX1" fmla="*/ 10011 w 10011"/>
              <a:gd name="connsiteY1" fmla="*/ 0 h 10000"/>
              <a:gd name="connsiteX2" fmla="*/ 10011 w 10011"/>
              <a:gd name="connsiteY2" fmla="*/ 10000 h 10000"/>
              <a:gd name="connsiteX3" fmla="*/ 11 w 10011"/>
              <a:gd name="connsiteY3" fmla="*/ 10000 h 10000"/>
              <a:gd name="connsiteX4" fmla="*/ 0 w 10011"/>
              <a:gd name="connsiteY4" fmla="*/ 5337 h 10000"/>
              <a:gd name="connsiteX0" fmla="*/ 0 w 10016"/>
              <a:gd name="connsiteY0" fmla="*/ 5326 h 10000"/>
              <a:gd name="connsiteX1" fmla="*/ 10016 w 10016"/>
              <a:gd name="connsiteY1" fmla="*/ 0 h 10000"/>
              <a:gd name="connsiteX2" fmla="*/ 10016 w 10016"/>
              <a:gd name="connsiteY2" fmla="*/ 10000 h 10000"/>
              <a:gd name="connsiteX3" fmla="*/ 16 w 10016"/>
              <a:gd name="connsiteY3" fmla="*/ 10000 h 10000"/>
              <a:gd name="connsiteX4" fmla="*/ 0 w 10016"/>
              <a:gd name="connsiteY4" fmla="*/ 5326 h 10000"/>
              <a:gd name="connsiteX0" fmla="*/ 6 w 10022"/>
              <a:gd name="connsiteY0" fmla="*/ 5326 h 10000"/>
              <a:gd name="connsiteX1" fmla="*/ 10022 w 10022"/>
              <a:gd name="connsiteY1" fmla="*/ 0 h 10000"/>
              <a:gd name="connsiteX2" fmla="*/ 10022 w 10022"/>
              <a:gd name="connsiteY2" fmla="*/ 10000 h 10000"/>
              <a:gd name="connsiteX3" fmla="*/ 1 w 10022"/>
              <a:gd name="connsiteY3" fmla="*/ 10000 h 10000"/>
              <a:gd name="connsiteX4" fmla="*/ 6 w 10022"/>
              <a:gd name="connsiteY4" fmla="*/ 5326 h 10000"/>
              <a:gd name="connsiteX0" fmla="*/ 6 w 10022"/>
              <a:gd name="connsiteY0" fmla="*/ 5326 h 10000"/>
              <a:gd name="connsiteX1" fmla="*/ 10022 w 10022"/>
              <a:gd name="connsiteY1" fmla="*/ 0 h 10000"/>
              <a:gd name="connsiteX2" fmla="*/ 10022 w 10022"/>
              <a:gd name="connsiteY2" fmla="*/ 10000 h 10000"/>
              <a:gd name="connsiteX3" fmla="*/ 1 w 10022"/>
              <a:gd name="connsiteY3" fmla="*/ 10000 h 10000"/>
              <a:gd name="connsiteX4" fmla="*/ 6 w 10022"/>
              <a:gd name="connsiteY4" fmla="*/ 5326 h 10000"/>
              <a:gd name="connsiteX0" fmla="*/ 6 w 10022"/>
              <a:gd name="connsiteY0" fmla="*/ 5326 h 10000"/>
              <a:gd name="connsiteX1" fmla="*/ 10022 w 10022"/>
              <a:gd name="connsiteY1" fmla="*/ 0 h 10000"/>
              <a:gd name="connsiteX2" fmla="*/ 10022 w 10022"/>
              <a:gd name="connsiteY2" fmla="*/ 10000 h 10000"/>
              <a:gd name="connsiteX3" fmla="*/ 1 w 10022"/>
              <a:gd name="connsiteY3" fmla="*/ 10000 h 10000"/>
              <a:gd name="connsiteX4" fmla="*/ 6 w 10022"/>
              <a:gd name="connsiteY4" fmla="*/ 5326 h 10000"/>
              <a:gd name="connsiteX0" fmla="*/ 6 w 10022"/>
              <a:gd name="connsiteY0" fmla="*/ 5359 h 10033"/>
              <a:gd name="connsiteX1" fmla="*/ 10022 w 10022"/>
              <a:gd name="connsiteY1" fmla="*/ 0 h 10033"/>
              <a:gd name="connsiteX2" fmla="*/ 10022 w 10022"/>
              <a:gd name="connsiteY2" fmla="*/ 10033 h 10033"/>
              <a:gd name="connsiteX3" fmla="*/ 1 w 10022"/>
              <a:gd name="connsiteY3" fmla="*/ 10033 h 10033"/>
              <a:gd name="connsiteX4" fmla="*/ 6 w 10022"/>
              <a:gd name="connsiteY4" fmla="*/ 5359 h 10033"/>
              <a:gd name="connsiteX0" fmla="*/ 6 w 10022"/>
              <a:gd name="connsiteY0" fmla="*/ 5359 h 10033"/>
              <a:gd name="connsiteX1" fmla="*/ 10022 w 10022"/>
              <a:gd name="connsiteY1" fmla="*/ 0 h 10033"/>
              <a:gd name="connsiteX2" fmla="*/ 10022 w 10022"/>
              <a:gd name="connsiteY2" fmla="*/ 10033 h 10033"/>
              <a:gd name="connsiteX3" fmla="*/ 1 w 10022"/>
              <a:gd name="connsiteY3" fmla="*/ 10033 h 10033"/>
              <a:gd name="connsiteX4" fmla="*/ 6 w 10022"/>
              <a:gd name="connsiteY4" fmla="*/ 5359 h 10033"/>
              <a:gd name="connsiteX0" fmla="*/ 6 w 10022"/>
              <a:gd name="connsiteY0" fmla="*/ 5359 h 10033"/>
              <a:gd name="connsiteX1" fmla="*/ 10022 w 10022"/>
              <a:gd name="connsiteY1" fmla="*/ 0 h 10033"/>
              <a:gd name="connsiteX2" fmla="*/ 10022 w 10022"/>
              <a:gd name="connsiteY2" fmla="*/ 10033 h 10033"/>
              <a:gd name="connsiteX3" fmla="*/ 1 w 10022"/>
              <a:gd name="connsiteY3" fmla="*/ 10033 h 10033"/>
              <a:gd name="connsiteX4" fmla="*/ 6 w 10022"/>
              <a:gd name="connsiteY4" fmla="*/ 5359 h 10033"/>
              <a:gd name="connsiteX0" fmla="*/ 6 w 10022"/>
              <a:gd name="connsiteY0" fmla="*/ 5359 h 10033"/>
              <a:gd name="connsiteX1" fmla="*/ 10022 w 10022"/>
              <a:gd name="connsiteY1" fmla="*/ 0 h 10033"/>
              <a:gd name="connsiteX2" fmla="*/ 10022 w 10022"/>
              <a:gd name="connsiteY2" fmla="*/ 10033 h 10033"/>
              <a:gd name="connsiteX3" fmla="*/ 1 w 10022"/>
              <a:gd name="connsiteY3" fmla="*/ 10033 h 10033"/>
              <a:gd name="connsiteX4" fmla="*/ 6 w 10022"/>
              <a:gd name="connsiteY4" fmla="*/ 5359 h 10033"/>
              <a:gd name="connsiteX0" fmla="*/ 6 w 10022"/>
              <a:gd name="connsiteY0" fmla="*/ 5359 h 10033"/>
              <a:gd name="connsiteX1" fmla="*/ 10022 w 10022"/>
              <a:gd name="connsiteY1" fmla="*/ 0 h 10033"/>
              <a:gd name="connsiteX2" fmla="*/ 10022 w 10022"/>
              <a:gd name="connsiteY2" fmla="*/ 10033 h 10033"/>
              <a:gd name="connsiteX3" fmla="*/ 1 w 10022"/>
              <a:gd name="connsiteY3" fmla="*/ 10033 h 10033"/>
              <a:gd name="connsiteX4" fmla="*/ 6 w 10022"/>
              <a:gd name="connsiteY4" fmla="*/ 5359 h 10033"/>
              <a:gd name="connsiteX0" fmla="*/ 0 w 10024"/>
              <a:gd name="connsiteY0" fmla="*/ 5359 h 10033"/>
              <a:gd name="connsiteX1" fmla="*/ 10024 w 10024"/>
              <a:gd name="connsiteY1" fmla="*/ 0 h 10033"/>
              <a:gd name="connsiteX2" fmla="*/ 10024 w 10024"/>
              <a:gd name="connsiteY2" fmla="*/ 10033 h 10033"/>
              <a:gd name="connsiteX3" fmla="*/ 3 w 10024"/>
              <a:gd name="connsiteY3" fmla="*/ 10033 h 10033"/>
              <a:gd name="connsiteX4" fmla="*/ 0 w 10024"/>
              <a:gd name="connsiteY4" fmla="*/ 5359 h 10033"/>
              <a:gd name="connsiteX0" fmla="*/ 0 w 10024"/>
              <a:gd name="connsiteY0" fmla="*/ 5359 h 10033"/>
              <a:gd name="connsiteX1" fmla="*/ 10024 w 10024"/>
              <a:gd name="connsiteY1" fmla="*/ 0 h 10033"/>
              <a:gd name="connsiteX2" fmla="*/ 10024 w 10024"/>
              <a:gd name="connsiteY2" fmla="*/ 10033 h 10033"/>
              <a:gd name="connsiteX3" fmla="*/ 3 w 10024"/>
              <a:gd name="connsiteY3" fmla="*/ 10033 h 10033"/>
              <a:gd name="connsiteX4" fmla="*/ 0 w 10024"/>
              <a:gd name="connsiteY4" fmla="*/ 5359 h 10033"/>
              <a:gd name="connsiteX0" fmla="*/ 0 w 10024"/>
              <a:gd name="connsiteY0" fmla="*/ 5359 h 10033"/>
              <a:gd name="connsiteX1" fmla="*/ 10024 w 10024"/>
              <a:gd name="connsiteY1" fmla="*/ 0 h 10033"/>
              <a:gd name="connsiteX2" fmla="*/ 10024 w 10024"/>
              <a:gd name="connsiteY2" fmla="*/ 10033 h 10033"/>
              <a:gd name="connsiteX3" fmla="*/ 3 w 10024"/>
              <a:gd name="connsiteY3" fmla="*/ 10033 h 10033"/>
              <a:gd name="connsiteX4" fmla="*/ 0 w 10024"/>
              <a:gd name="connsiteY4" fmla="*/ 5359 h 10033"/>
              <a:gd name="connsiteX0" fmla="*/ 0 w 10024"/>
              <a:gd name="connsiteY0" fmla="*/ 5343 h 10017"/>
              <a:gd name="connsiteX1" fmla="*/ 10024 w 10024"/>
              <a:gd name="connsiteY1" fmla="*/ 0 h 10017"/>
              <a:gd name="connsiteX2" fmla="*/ 10024 w 10024"/>
              <a:gd name="connsiteY2" fmla="*/ 10017 h 10017"/>
              <a:gd name="connsiteX3" fmla="*/ 3 w 10024"/>
              <a:gd name="connsiteY3" fmla="*/ 10017 h 10017"/>
              <a:gd name="connsiteX4" fmla="*/ 0 w 10024"/>
              <a:gd name="connsiteY4" fmla="*/ 5343 h 10017"/>
              <a:gd name="connsiteX0" fmla="*/ 0 w 10024"/>
              <a:gd name="connsiteY0" fmla="*/ 5343 h 10017"/>
              <a:gd name="connsiteX1" fmla="*/ 10024 w 10024"/>
              <a:gd name="connsiteY1" fmla="*/ 0 h 10017"/>
              <a:gd name="connsiteX2" fmla="*/ 10024 w 10024"/>
              <a:gd name="connsiteY2" fmla="*/ 10017 h 10017"/>
              <a:gd name="connsiteX3" fmla="*/ 3 w 10024"/>
              <a:gd name="connsiteY3" fmla="*/ 10017 h 10017"/>
              <a:gd name="connsiteX4" fmla="*/ 0 w 10024"/>
              <a:gd name="connsiteY4" fmla="*/ 5343 h 10017"/>
              <a:gd name="connsiteX0" fmla="*/ 0 w 10024"/>
              <a:gd name="connsiteY0" fmla="*/ 5359 h 10017"/>
              <a:gd name="connsiteX1" fmla="*/ 10024 w 10024"/>
              <a:gd name="connsiteY1" fmla="*/ 0 h 10017"/>
              <a:gd name="connsiteX2" fmla="*/ 10024 w 10024"/>
              <a:gd name="connsiteY2" fmla="*/ 10017 h 10017"/>
              <a:gd name="connsiteX3" fmla="*/ 3 w 10024"/>
              <a:gd name="connsiteY3" fmla="*/ 10017 h 10017"/>
              <a:gd name="connsiteX4" fmla="*/ 0 w 10024"/>
              <a:gd name="connsiteY4" fmla="*/ 5359 h 10017"/>
              <a:gd name="connsiteX0" fmla="*/ 0 w 10024"/>
              <a:gd name="connsiteY0" fmla="*/ 5359 h 10017"/>
              <a:gd name="connsiteX1" fmla="*/ 10024 w 10024"/>
              <a:gd name="connsiteY1" fmla="*/ 0 h 10017"/>
              <a:gd name="connsiteX2" fmla="*/ 10024 w 10024"/>
              <a:gd name="connsiteY2" fmla="*/ 10017 h 10017"/>
              <a:gd name="connsiteX3" fmla="*/ 3 w 10024"/>
              <a:gd name="connsiteY3" fmla="*/ 10017 h 10017"/>
              <a:gd name="connsiteX4" fmla="*/ 0 w 10024"/>
              <a:gd name="connsiteY4" fmla="*/ 5359 h 10017"/>
              <a:gd name="connsiteX0" fmla="*/ 0 w 10024"/>
              <a:gd name="connsiteY0" fmla="*/ 5359 h 10017"/>
              <a:gd name="connsiteX1" fmla="*/ 10024 w 10024"/>
              <a:gd name="connsiteY1" fmla="*/ 0 h 10017"/>
              <a:gd name="connsiteX2" fmla="*/ 10024 w 10024"/>
              <a:gd name="connsiteY2" fmla="*/ 10017 h 10017"/>
              <a:gd name="connsiteX3" fmla="*/ 3 w 10024"/>
              <a:gd name="connsiteY3" fmla="*/ 10017 h 10017"/>
              <a:gd name="connsiteX4" fmla="*/ 0 w 10024"/>
              <a:gd name="connsiteY4" fmla="*/ 5359 h 10017"/>
              <a:gd name="connsiteX0" fmla="*/ 0 w 10024"/>
              <a:gd name="connsiteY0" fmla="*/ 5359 h 10017"/>
              <a:gd name="connsiteX1" fmla="*/ 10024 w 10024"/>
              <a:gd name="connsiteY1" fmla="*/ 0 h 10017"/>
              <a:gd name="connsiteX2" fmla="*/ 10024 w 10024"/>
              <a:gd name="connsiteY2" fmla="*/ 10017 h 10017"/>
              <a:gd name="connsiteX3" fmla="*/ 3 w 10024"/>
              <a:gd name="connsiteY3" fmla="*/ 10017 h 10017"/>
              <a:gd name="connsiteX4" fmla="*/ 0 w 10024"/>
              <a:gd name="connsiteY4" fmla="*/ 5359 h 10017"/>
              <a:gd name="connsiteX0" fmla="*/ 0 w 10024"/>
              <a:gd name="connsiteY0" fmla="*/ 5359 h 10017"/>
              <a:gd name="connsiteX1" fmla="*/ 10024 w 10024"/>
              <a:gd name="connsiteY1" fmla="*/ 0 h 10017"/>
              <a:gd name="connsiteX2" fmla="*/ 10024 w 10024"/>
              <a:gd name="connsiteY2" fmla="*/ 10017 h 10017"/>
              <a:gd name="connsiteX3" fmla="*/ 3 w 10024"/>
              <a:gd name="connsiteY3" fmla="*/ 10017 h 10017"/>
              <a:gd name="connsiteX4" fmla="*/ 0 w 10024"/>
              <a:gd name="connsiteY4" fmla="*/ 5359 h 10017"/>
              <a:gd name="connsiteX0" fmla="*/ 0 w 10024"/>
              <a:gd name="connsiteY0" fmla="*/ 5359 h 10017"/>
              <a:gd name="connsiteX1" fmla="*/ 10024 w 10024"/>
              <a:gd name="connsiteY1" fmla="*/ 0 h 10017"/>
              <a:gd name="connsiteX2" fmla="*/ 10024 w 10024"/>
              <a:gd name="connsiteY2" fmla="*/ 10017 h 10017"/>
              <a:gd name="connsiteX3" fmla="*/ 3 w 10024"/>
              <a:gd name="connsiteY3" fmla="*/ 10017 h 10017"/>
              <a:gd name="connsiteX4" fmla="*/ 0 w 10024"/>
              <a:gd name="connsiteY4" fmla="*/ 5359 h 10017"/>
              <a:gd name="connsiteX0" fmla="*/ 0 w 10024"/>
              <a:gd name="connsiteY0" fmla="*/ 5359 h 10017"/>
              <a:gd name="connsiteX1" fmla="*/ 10024 w 10024"/>
              <a:gd name="connsiteY1" fmla="*/ 0 h 10017"/>
              <a:gd name="connsiteX2" fmla="*/ 10024 w 10024"/>
              <a:gd name="connsiteY2" fmla="*/ 10017 h 10017"/>
              <a:gd name="connsiteX3" fmla="*/ 3 w 10024"/>
              <a:gd name="connsiteY3" fmla="*/ 10017 h 10017"/>
              <a:gd name="connsiteX4" fmla="*/ 0 w 10024"/>
              <a:gd name="connsiteY4" fmla="*/ 5359 h 10017"/>
              <a:gd name="connsiteX0" fmla="*/ 0 w 10024"/>
              <a:gd name="connsiteY0" fmla="*/ 5359 h 10017"/>
              <a:gd name="connsiteX1" fmla="*/ 10024 w 10024"/>
              <a:gd name="connsiteY1" fmla="*/ 0 h 10017"/>
              <a:gd name="connsiteX2" fmla="*/ 10024 w 10024"/>
              <a:gd name="connsiteY2" fmla="*/ 10017 h 10017"/>
              <a:gd name="connsiteX3" fmla="*/ 3 w 10024"/>
              <a:gd name="connsiteY3" fmla="*/ 10017 h 10017"/>
              <a:gd name="connsiteX4" fmla="*/ 0 w 10024"/>
              <a:gd name="connsiteY4" fmla="*/ 5359 h 10017"/>
              <a:gd name="connsiteX0" fmla="*/ 0 w 10024"/>
              <a:gd name="connsiteY0" fmla="*/ 5359 h 10017"/>
              <a:gd name="connsiteX1" fmla="*/ 10024 w 10024"/>
              <a:gd name="connsiteY1" fmla="*/ 0 h 10017"/>
              <a:gd name="connsiteX2" fmla="*/ 10024 w 10024"/>
              <a:gd name="connsiteY2" fmla="*/ 10017 h 10017"/>
              <a:gd name="connsiteX3" fmla="*/ 3 w 10024"/>
              <a:gd name="connsiteY3" fmla="*/ 10017 h 10017"/>
              <a:gd name="connsiteX4" fmla="*/ 0 w 10024"/>
              <a:gd name="connsiteY4" fmla="*/ 5359 h 10017"/>
              <a:gd name="connsiteX0" fmla="*/ 0 w 10024"/>
              <a:gd name="connsiteY0" fmla="*/ 5359 h 10017"/>
              <a:gd name="connsiteX1" fmla="*/ 10024 w 10024"/>
              <a:gd name="connsiteY1" fmla="*/ 0 h 10017"/>
              <a:gd name="connsiteX2" fmla="*/ 10024 w 10024"/>
              <a:gd name="connsiteY2" fmla="*/ 10017 h 10017"/>
              <a:gd name="connsiteX3" fmla="*/ 3 w 10024"/>
              <a:gd name="connsiteY3" fmla="*/ 10017 h 10017"/>
              <a:gd name="connsiteX4" fmla="*/ 0 w 10024"/>
              <a:gd name="connsiteY4" fmla="*/ 5359 h 10017"/>
              <a:gd name="connsiteX0" fmla="*/ 0 w 10024"/>
              <a:gd name="connsiteY0" fmla="*/ 5359 h 10017"/>
              <a:gd name="connsiteX1" fmla="*/ 10024 w 10024"/>
              <a:gd name="connsiteY1" fmla="*/ 0 h 10017"/>
              <a:gd name="connsiteX2" fmla="*/ 10024 w 10024"/>
              <a:gd name="connsiteY2" fmla="*/ 10017 h 10017"/>
              <a:gd name="connsiteX3" fmla="*/ 3 w 10024"/>
              <a:gd name="connsiteY3" fmla="*/ 10017 h 10017"/>
              <a:gd name="connsiteX4" fmla="*/ 0 w 10024"/>
              <a:gd name="connsiteY4" fmla="*/ 5359 h 10017"/>
              <a:gd name="connsiteX0" fmla="*/ 0 w 10024"/>
              <a:gd name="connsiteY0" fmla="*/ 5359 h 10017"/>
              <a:gd name="connsiteX1" fmla="*/ 10024 w 10024"/>
              <a:gd name="connsiteY1" fmla="*/ 0 h 10017"/>
              <a:gd name="connsiteX2" fmla="*/ 10024 w 10024"/>
              <a:gd name="connsiteY2" fmla="*/ 10017 h 10017"/>
              <a:gd name="connsiteX3" fmla="*/ 3 w 10024"/>
              <a:gd name="connsiteY3" fmla="*/ 10017 h 10017"/>
              <a:gd name="connsiteX4" fmla="*/ 0 w 10024"/>
              <a:gd name="connsiteY4" fmla="*/ 5359 h 10017"/>
              <a:gd name="connsiteX0" fmla="*/ 0 w 10024"/>
              <a:gd name="connsiteY0" fmla="*/ 5433 h 10091"/>
              <a:gd name="connsiteX1" fmla="*/ 3118 w 10024"/>
              <a:gd name="connsiteY1" fmla="*/ 5513 h 10091"/>
              <a:gd name="connsiteX2" fmla="*/ 10024 w 10024"/>
              <a:gd name="connsiteY2" fmla="*/ 74 h 10091"/>
              <a:gd name="connsiteX3" fmla="*/ 10024 w 10024"/>
              <a:gd name="connsiteY3" fmla="*/ 10091 h 10091"/>
              <a:gd name="connsiteX4" fmla="*/ 3 w 10024"/>
              <a:gd name="connsiteY4" fmla="*/ 10091 h 10091"/>
              <a:gd name="connsiteX5" fmla="*/ 0 w 10024"/>
              <a:gd name="connsiteY5" fmla="*/ 5433 h 10091"/>
              <a:gd name="connsiteX0" fmla="*/ 0 w 10024"/>
              <a:gd name="connsiteY0" fmla="*/ 5433 h 10091"/>
              <a:gd name="connsiteX1" fmla="*/ 3118 w 10024"/>
              <a:gd name="connsiteY1" fmla="*/ 5573 h 10091"/>
              <a:gd name="connsiteX2" fmla="*/ 10024 w 10024"/>
              <a:gd name="connsiteY2" fmla="*/ 74 h 10091"/>
              <a:gd name="connsiteX3" fmla="*/ 10024 w 10024"/>
              <a:gd name="connsiteY3" fmla="*/ 10091 h 10091"/>
              <a:gd name="connsiteX4" fmla="*/ 3 w 10024"/>
              <a:gd name="connsiteY4" fmla="*/ 10091 h 10091"/>
              <a:gd name="connsiteX5" fmla="*/ 0 w 10024"/>
              <a:gd name="connsiteY5" fmla="*/ 5433 h 10091"/>
              <a:gd name="connsiteX0" fmla="*/ 0 w 10024"/>
              <a:gd name="connsiteY0" fmla="*/ 5426 h 10084"/>
              <a:gd name="connsiteX1" fmla="*/ 3118 w 10024"/>
              <a:gd name="connsiteY1" fmla="*/ 5566 h 10084"/>
              <a:gd name="connsiteX2" fmla="*/ 10024 w 10024"/>
              <a:gd name="connsiteY2" fmla="*/ 67 h 10084"/>
              <a:gd name="connsiteX3" fmla="*/ 10024 w 10024"/>
              <a:gd name="connsiteY3" fmla="*/ 10084 h 10084"/>
              <a:gd name="connsiteX4" fmla="*/ 3 w 10024"/>
              <a:gd name="connsiteY4" fmla="*/ 10084 h 10084"/>
              <a:gd name="connsiteX5" fmla="*/ 0 w 10024"/>
              <a:gd name="connsiteY5" fmla="*/ 5426 h 10084"/>
              <a:gd name="connsiteX0" fmla="*/ 0 w 10024"/>
              <a:gd name="connsiteY0" fmla="*/ 5426 h 10084"/>
              <a:gd name="connsiteX1" fmla="*/ 3118 w 10024"/>
              <a:gd name="connsiteY1" fmla="*/ 5566 h 10084"/>
              <a:gd name="connsiteX2" fmla="*/ 10024 w 10024"/>
              <a:gd name="connsiteY2" fmla="*/ 67 h 10084"/>
              <a:gd name="connsiteX3" fmla="*/ 10024 w 10024"/>
              <a:gd name="connsiteY3" fmla="*/ 10084 h 10084"/>
              <a:gd name="connsiteX4" fmla="*/ 3 w 10024"/>
              <a:gd name="connsiteY4" fmla="*/ 10084 h 10084"/>
              <a:gd name="connsiteX5" fmla="*/ 0 w 10024"/>
              <a:gd name="connsiteY5" fmla="*/ 5426 h 10084"/>
              <a:gd name="connsiteX0" fmla="*/ 0 w 10024"/>
              <a:gd name="connsiteY0" fmla="*/ 5427 h 10085"/>
              <a:gd name="connsiteX1" fmla="*/ 3118 w 10024"/>
              <a:gd name="connsiteY1" fmla="*/ 5567 h 10085"/>
              <a:gd name="connsiteX2" fmla="*/ 10024 w 10024"/>
              <a:gd name="connsiteY2" fmla="*/ 68 h 10085"/>
              <a:gd name="connsiteX3" fmla="*/ 10024 w 10024"/>
              <a:gd name="connsiteY3" fmla="*/ 10085 h 10085"/>
              <a:gd name="connsiteX4" fmla="*/ 3 w 10024"/>
              <a:gd name="connsiteY4" fmla="*/ 10085 h 10085"/>
              <a:gd name="connsiteX5" fmla="*/ 0 w 10024"/>
              <a:gd name="connsiteY5" fmla="*/ 5427 h 10085"/>
              <a:gd name="connsiteX0" fmla="*/ 0 w 10024"/>
              <a:gd name="connsiteY0" fmla="*/ 5427 h 10085"/>
              <a:gd name="connsiteX1" fmla="*/ 3118 w 10024"/>
              <a:gd name="connsiteY1" fmla="*/ 5567 h 10085"/>
              <a:gd name="connsiteX2" fmla="*/ 10024 w 10024"/>
              <a:gd name="connsiteY2" fmla="*/ 68 h 10085"/>
              <a:gd name="connsiteX3" fmla="*/ 10024 w 10024"/>
              <a:gd name="connsiteY3" fmla="*/ 10085 h 10085"/>
              <a:gd name="connsiteX4" fmla="*/ 3 w 10024"/>
              <a:gd name="connsiteY4" fmla="*/ 10085 h 10085"/>
              <a:gd name="connsiteX5" fmla="*/ 0 w 10024"/>
              <a:gd name="connsiteY5" fmla="*/ 5427 h 10085"/>
              <a:gd name="connsiteX0" fmla="*/ 0 w 10024"/>
              <a:gd name="connsiteY0" fmla="*/ 5426 h 10084"/>
              <a:gd name="connsiteX1" fmla="*/ 3118 w 10024"/>
              <a:gd name="connsiteY1" fmla="*/ 5566 h 10084"/>
              <a:gd name="connsiteX2" fmla="*/ 10024 w 10024"/>
              <a:gd name="connsiteY2" fmla="*/ 67 h 10084"/>
              <a:gd name="connsiteX3" fmla="*/ 10024 w 10024"/>
              <a:gd name="connsiteY3" fmla="*/ 10084 h 10084"/>
              <a:gd name="connsiteX4" fmla="*/ 3 w 10024"/>
              <a:gd name="connsiteY4" fmla="*/ 10084 h 10084"/>
              <a:gd name="connsiteX5" fmla="*/ 0 w 10024"/>
              <a:gd name="connsiteY5" fmla="*/ 5426 h 10084"/>
              <a:gd name="connsiteX0" fmla="*/ 0 w 10024"/>
              <a:gd name="connsiteY0" fmla="*/ 5426 h 10084"/>
              <a:gd name="connsiteX1" fmla="*/ 3118 w 10024"/>
              <a:gd name="connsiteY1" fmla="*/ 5566 h 10084"/>
              <a:gd name="connsiteX2" fmla="*/ 10024 w 10024"/>
              <a:gd name="connsiteY2" fmla="*/ 67 h 10084"/>
              <a:gd name="connsiteX3" fmla="*/ 10024 w 10024"/>
              <a:gd name="connsiteY3" fmla="*/ 10084 h 10084"/>
              <a:gd name="connsiteX4" fmla="*/ 3 w 10024"/>
              <a:gd name="connsiteY4" fmla="*/ 10084 h 10084"/>
              <a:gd name="connsiteX5" fmla="*/ 0 w 10024"/>
              <a:gd name="connsiteY5" fmla="*/ 5426 h 10084"/>
              <a:gd name="connsiteX0" fmla="*/ 0 w 10024"/>
              <a:gd name="connsiteY0" fmla="*/ 5426 h 10084"/>
              <a:gd name="connsiteX1" fmla="*/ 3118 w 10024"/>
              <a:gd name="connsiteY1" fmla="*/ 5566 h 10084"/>
              <a:gd name="connsiteX2" fmla="*/ 10024 w 10024"/>
              <a:gd name="connsiteY2" fmla="*/ 67 h 10084"/>
              <a:gd name="connsiteX3" fmla="*/ 10024 w 10024"/>
              <a:gd name="connsiteY3" fmla="*/ 10084 h 10084"/>
              <a:gd name="connsiteX4" fmla="*/ 3 w 10024"/>
              <a:gd name="connsiteY4" fmla="*/ 10084 h 10084"/>
              <a:gd name="connsiteX5" fmla="*/ 0 w 10024"/>
              <a:gd name="connsiteY5" fmla="*/ 5426 h 10084"/>
              <a:gd name="connsiteX0" fmla="*/ 0 w 10024"/>
              <a:gd name="connsiteY0" fmla="*/ 5359 h 10017"/>
              <a:gd name="connsiteX1" fmla="*/ 3118 w 10024"/>
              <a:gd name="connsiteY1" fmla="*/ 5499 h 10017"/>
              <a:gd name="connsiteX2" fmla="*/ 10024 w 10024"/>
              <a:gd name="connsiteY2" fmla="*/ 0 h 10017"/>
              <a:gd name="connsiteX3" fmla="*/ 10024 w 10024"/>
              <a:gd name="connsiteY3" fmla="*/ 10017 h 10017"/>
              <a:gd name="connsiteX4" fmla="*/ 3 w 10024"/>
              <a:gd name="connsiteY4" fmla="*/ 10017 h 10017"/>
              <a:gd name="connsiteX5" fmla="*/ 0 w 10024"/>
              <a:gd name="connsiteY5" fmla="*/ 5359 h 10017"/>
              <a:gd name="connsiteX0" fmla="*/ 0 w 10024"/>
              <a:gd name="connsiteY0" fmla="*/ 5359 h 10017"/>
              <a:gd name="connsiteX1" fmla="*/ 3118 w 10024"/>
              <a:gd name="connsiteY1" fmla="*/ 5499 h 10017"/>
              <a:gd name="connsiteX2" fmla="*/ 10024 w 10024"/>
              <a:gd name="connsiteY2" fmla="*/ 0 h 10017"/>
              <a:gd name="connsiteX3" fmla="*/ 10024 w 10024"/>
              <a:gd name="connsiteY3" fmla="*/ 10017 h 10017"/>
              <a:gd name="connsiteX4" fmla="*/ 3 w 10024"/>
              <a:gd name="connsiteY4" fmla="*/ 10017 h 10017"/>
              <a:gd name="connsiteX5" fmla="*/ 0 w 10024"/>
              <a:gd name="connsiteY5" fmla="*/ 5359 h 10017"/>
              <a:gd name="connsiteX0" fmla="*/ 0 w 10024"/>
              <a:gd name="connsiteY0" fmla="*/ 5359 h 10017"/>
              <a:gd name="connsiteX1" fmla="*/ 3118 w 10024"/>
              <a:gd name="connsiteY1" fmla="*/ 5499 h 10017"/>
              <a:gd name="connsiteX2" fmla="*/ 10024 w 10024"/>
              <a:gd name="connsiteY2" fmla="*/ 0 h 10017"/>
              <a:gd name="connsiteX3" fmla="*/ 10024 w 10024"/>
              <a:gd name="connsiteY3" fmla="*/ 10017 h 10017"/>
              <a:gd name="connsiteX4" fmla="*/ 3 w 10024"/>
              <a:gd name="connsiteY4" fmla="*/ 10017 h 10017"/>
              <a:gd name="connsiteX5" fmla="*/ 0 w 10024"/>
              <a:gd name="connsiteY5" fmla="*/ 5359 h 10017"/>
              <a:gd name="connsiteX0" fmla="*/ 0 w 10024"/>
              <a:gd name="connsiteY0" fmla="*/ 5359 h 10017"/>
              <a:gd name="connsiteX1" fmla="*/ 3118 w 10024"/>
              <a:gd name="connsiteY1" fmla="*/ 5499 h 10017"/>
              <a:gd name="connsiteX2" fmla="*/ 10024 w 10024"/>
              <a:gd name="connsiteY2" fmla="*/ 0 h 10017"/>
              <a:gd name="connsiteX3" fmla="*/ 10024 w 10024"/>
              <a:gd name="connsiteY3" fmla="*/ 10017 h 10017"/>
              <a:gd name="connsiteX4" fmla="*/ 3 w 10024"/>
              <a:gd name="connsiteY4" fmla="*/ 10017 h 10017"/>
              <a:gd name="connsiteX5" fmla="*/ 0 w 10024"/>
              <a:gd name="connsiteY5" fmla="*/ 5359 h 10017"/>
              <a:gd name="connsiteX0" fmla="*/ 0 w 10024"/>
              <a:gd name="connsiteY0" fmla="*/ 5359 h 10017"/>
              <a:gd name="connsiteX1" fmla="*/ 3118 w 10024"/>
              <a:gd name="connsiteY1" fmla="*/ 5499 h 10017"/>
              <a:gd name="connsiteX2" fmla="*/ 10024 w 10024"/>
              <a:gd name="connsiteY2" fmla="*/ 0 h 10017"/>
              <a:gd name="connsiteX3" fmla="*/ 10024 w 10024"/>
              <a:gd name="connsiteY3" fmla="*/ 10017 h 10017"/>
              <a:gd name="connsiteX4" fmla="*/ 3 w 10024"/>
              <a:gd name="connsiteY4" fmla="*/ 10017 h 10017"/>
              <a:gd name="connsiteX5" fmla="*/ 0 w 10024"/>
              <a:gd name="connsiteY5" fmla="*/ 5359 h 10017"/>
              <a:gd name="connsiteX0" fmla="*/ 0 w 10024"/>
              <a:gd name="connsiteY0" fmla="*/ 5359 h 10017"/>
              <a:gd name="connsiteX1" fmla="*/ 3118 w 10024"/>
              <a:gd name="connsiteY1" fmla="*/ 5499 h 10017"/>
              <a:gd name="connsiteX2" fmla="*/ 10024 w 10024"/>
              <a:gd name="connsiteY2" fmla="*/ 0 h 10017"/>
              <a:gd name="connsiteX3" fmla="*/ 10024 w 10024"/>
              <a:gd name="connsiteY3" fmla="*/ 10017 h 10017"/>
              <a:gd name="connsiteX4" fmla="*/ 3 w 10024"/>
              <a:gd name="connsiteY4" fmla="*/ 10017 h 10017"/>
              <a:gd name="connsiteX5" fmla="*/ 0 w 10024"/>
              <a:gd name="connsiteY5" fmla="*/ 5359 h 10017"/>
              <a:gd name="connsiteX0" fmla="*/ 0 w 10024"/>
              <a:gd name="connsiteY0" fmla="*/ 5359 h 10017"/>
              <a:gd name="connsiteX1" fmla="*/ 3118 w 10024"/>
              <a:gd name="connsiteY1" fmla="*/ 5499 h 10017"/>
              <a:gd name="connsiteX2" fmla="*/ 10024 w 10024"/>
              <a:gd name="connsiteY2" fmla="*/ 0 h 10017"/>
              <a:gd name="connsiteX3" fmla="*/ 10024 w 10024"/>
              <a:gd name="connsiteY3" fmla="*/ 10017 h 10017"/>
              <a:gd name="connsiteX4" fmla="*/ 3 w 10024"/>
              <a:gd name="connsiteY4" fmla="*/ 10017 h 10017"/>
              <a:gd name="connsiteX5" fmla="*/ 0 w 10024"/>
              <a:gd name="connsiteY5" fmla="*/ 5359 h 10017"/>
              <a:gd name="connsiteX0" fmla="*/ 0 w 10024"/>
              <a:gd name="connsiteY0" fmla="*/ 5359 h 10017"/>
              <a:gd name="connsiteX1" fmla="*/ 3118 w 10024"/>
              <a:gd name="connsiteY1" fmla="*/ 5499 h 10017"/>
              <a:gd name="connsiteX2" fmla="*/ 10024 w 10024"/>
              <a:gd name="connsiteY2" fmla="*/ 0 h 10017"/>
              <a:gd name="connsiteX3" fmla="*/ 10024 w 10024"/>
              <a:gd name="connsiteY3" fmla="*/ 10017 h 10017"/>
              <a:gd name="connsiteX4" fmla="*/ 3 w 10024"/>
              <a:gd name="connsiteY4" fmla="*/ 10017 h 10017"/>
              <a:gd name="connsiteX5" fmla="*/ 0 w 10024"/>
              <a:gd name="connsiteY5" fmla="*/ 5359 h 10017"/>
              <a:gd name="connsiteX0" fmla="*/ 0 w 10024"/>
              <a:gd name="connsiteY0" fmla="*/ 5359 h 10017"/>
              <a:gd name="connsiteX1" fmla="*/ 3118 w 10024"/>
              <a:gd name="connsiteY1" fmla="*/ 5488 h 10017"/>
              <a:gd name="connsiteX2" fmla="*/ 10024 w 10024"/>
              <a:gd name="connsiteY2" fmla="*/ 0 h 10017"/>
              <a:gd name="connsiteX3" fmla="*/ 10024 w 10024"/>
              <a:gd name="connsiteY3" fmla="*/ 10017 h 10017"/>
              <a:gd name="connsiteX4" fmla="*/ 3 w 10024"/>
              <a:gd name="connsiteY4" fmla="*/ 10017 h 10017"/>
              <a:gd name="connsiteX5" fmla="*/ 0 w 10024"/>
              <a:gd name="connsiteY5" fmla="*/ 5359 h 10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24" h="10017">
                <a:moveTo>
                  <a:pt x="0" y="5359"/>
                </a:moveTo>
                <a:cubicBezTo>
                  <a:pt x="93" y="5343"/>
                  <a:pt x="1231" y="5763"/>
                  <a:pt x="3118" y="5488"/>
                </a:cubicBezTo>
                <a:cubicBezTo>
                  <a:pt x="5005" y="5213"/>
                  <a:pt x="7702" y="3715"/>
                  <a:pt x="10024" y="0"/>
                </a:cubicBezTo>
                <a:lnTo>
                  <a:pt x="10024" y="10017"/>
                </a:lnTo>
                <a:lnTo>
                  <a:pt x="3" y="10017"/>
                </a:lnTo>
                <a:cubicBezTo>
                  <a:pt x="-2" y="8557"/>
                  <a:pt x="5" y="6819"/>
                  <a:pt x="0" y="5359"/>
                </a:cubicBezTo>
                <a:close/>
              </a:path>
            </a:pathLst>
          </a:cu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2" y="3717032"/>
            <a:ext cx="2402273" cy="572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06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23728" y="1691165"/>
            <a:ext cx="7788696" cy="4900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ext Box 76">
            <a:hlinkHover r:id="" action="ppaction://noaction" highlightClick="1"/>
          </p:cNvPr>
          <p:cNvSpPr txBox="1">
            <a:spLocks noChangeArrowheads="1"/>
          </p:cNvSpPr>
          <p:nvPr/>
        </p:nvSpPr>
        <p:spPr bwMode="auto">
          <a:xfrm>
            <a:off x="2123728" y="1691165"/>
            <a:ext cx="8364760" cy="252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81000" indent="-381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100000"/>
              <a:buFont typeface="+mj-lt"/>
              <a:buAutoNum type="arabicPeriod"/>
            </a:pPr>
            <a:r>
              <a:rPr lang="en-GB" altLang="fr-FR" sz="2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Rappel du </a:t>
            </a:r>
            <a:r>
              <a:rPr lang="en-GB" altLang="fr-FR" sz="24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contexte</a:t>
            </a:r>
            <a:r>
              <a:rPr lang="en-GB" altLang="fr-FR" sz="2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et de la </a:t>
            </a:r>
            <a:r>
              <a:rPr lang="en-GB" altLang="fr-FR" sz="24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démarche</a:t>
            </a:r>
            <a:endParaRPr lang="en-GB" altLang="fr-FR" sz="2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457200" indent="-457200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100000"/>
              <a:buFont typeface="+mj-lt"/>
              <a:buAutoNum type="arabicPeriod"/>
            </a:pPr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Présentation et validation de la synthèse des entretiens</a:t>
            </a:r>
          </a:p>
          <a:p>
            <a:pPr marL="457200" indent="-457200">
              <a:spcBef>
                <a:spcPct val="20000"/>
              </a:spcBef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fr-FR" sz="24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Présentation des résultats de l’enquête lancée auprès des enseignants </a:t>
            </a:r>
          </a:p>
          <a:p>
            <a:pPr marL="457200" indent="-457200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100000"/>
              <a:buFont typeface="+mj-lt"/>
              <a:buAutoNum type="arabicPeriod"/>
            </a:pPr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Échanges autour des questionnaires d’évaluation des formations (L,LP,M) </a:t>
            </a:r>
            <a:endParaRPr lang="en-GB" altLang="fr-FR" sz="2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" y="44624"/>
            <a:ext cx="11974390" cy="733354"/>
          </a:xfrm>
        </p:spPr>
        <p:txBody>
          <a:bodyPr>
            <a:normAutofit/>
          </a:bodyPr>
          <a:lstStyle/>
          <a:p>
            <a:pPr algn="ctr">
              <a:buClr>
                <a:schemeClr val="tx2"/>
              </a:buClr>
            </a:pPr>
            <a:r>
              <a:rPr lang="fr-FR" sz="18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SOMMAIRE</a:t>
            </a:r>
            <a:endParaRPr lang="fr-FR" sz="18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cxnSp>
        <p:nvCxnSpPr>
          <p:cNvPr id="7" name="Straight Connector 32"/>
          <p:cNvCxnSpPr/>
          <p:nvPr/>
        </p:nvCxnSpPr>
        <p:spPr>
          <a:xfrm flipV="1">
            <a:off x="391452" y="739262"/>
            <a:ext cx="11540045" cy="25442"/>
          </a:xfrm>
          <a:prstGeom prst="line">
            <a:avLst/>
          </a:prstGeom>
          <a:ln w="22225" cmpd="sng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709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1"/>
          <p:cNvSpPr txBox="1">
            <a:spLocks noChangeArrowheads="1"/>
          </p:cNvSpPr>
          <p:nvPr/>
        </p:nvSpPr>
        <p:spPr bwMode="auto">
          <a:xfrm>
            <a:off x="263352" y="170637"/>
            <a:ext cx="1160568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SYNTHÈSE DE L’ENQUÊTE MENÉE AUPRÈS DES ENSEIGNANTS DE L’</a:t>
            </a:r>
            <a:r>
              <a:rPr lang="fr-FR" altLang="fr-FR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UT2J</a:t>
            </a:r>
            <a:endParaRPr lang="fr-FR" altLang="fr-F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lvl="0" algn="ctr"/>
            <a:r>
              <a:rPr lang="fr-FR" altLang="fr-FR" sz="1600" b="1" dirty="0" smtClean="0">
                <a:solidFill>
                  <a:schemeClr val="accent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Connaître les pratiques et les perceptions des enseignants </a:t>
            </a:r>
          </a:p>
          <a:p>
            <a:pPr lvl="0" algn="ctr"/>
            <a:r>
              <a:rPr lang="fr-FR" altLang="fr-FR" sz="1600" b="1" dirty="0" smtClean="0">
                <a:solidFill>
                  <a:schemeClr val="accent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concernant l’évaluation des formations et des enseignements par les étudiants</a:t>
            </a:r>
            <a:endParaRPr lang="fr-FR" altLang="fr-FR" sz="20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3352" y="1170032"/>
            <a:ext cx="11605680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Envoi du questionnaire à 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1 059 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enseignants 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tous corps 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confondus : 200 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réponses exploitables soit un </a:t>
            </a:r>
            <a:r>
              <a:rPr lang="fr-FR" sz="1400" dirty="0">
                <a:solidFill>
                  <a:schemeClr val="accent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taux de réponses de 19</a:t>
            </a:r>
            <a:r>
              <a:rPr lang="fr-FR" sz="1400" dirty="0" smtClean="0">
                <a:solidFill>
                  <a:schemeClr val="accent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Aft>
                <a:spcPts val="0"/>
              </a:spcAft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(24% de professeurs des universités, 21% de maîtres de conférences, 16% 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RAG et PRCE)</a:t>
            </a:r>
            <a:endParaRPr lang="fr-FR" sz="14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fr-FR" sz="5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Quasiment toutes les disciplines sont représentées, plus particulièrement l’UFR SES (taux de réponse de 31%)</a:t>
            </a:r>
          </a:p>
        </p:txBody>
      </p:sp>
      <p:cxnSp>
        <p:nvCxnSpPr>
          <p:cNvPr id="4" name="Straight Connector 32"/>
          <p:cNvCxnSpPr/>
          <p:nvPr/>
        </p:nvCxnSpPr>
        <p:spPr>
          <a:xfrm flipV="1">
            <a:off x="263352" y="1072470"/>
            <a:ext cx="11540045" cy="25442"/>
          </a:xfrm>
          <a:prstGeom prst="line">
            <a:avLst/>
          </a:prstGeom>
          <a:ln w="22225" cmpd="sng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88794" y="2060848"/>
            <a:ext cx="11605680" cy="21852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fr-FR" sz="1200" b="1" cap="all" dirty="0" smtClean="0">
                <a:solidFill>
                  <a:schemeClr val="accent2"/>
                </a:solidFill>
              </a:rPr>
              <a:t>61% </a:t>
            </a:r>
            <a:r>
              <a:rPr lang="fr-FR" sz="1200" b="1" cap="all" dirty="0">
                <a:solidFill>
                  <a:schemeClr val="accent2"/>
                </a:solidFill>
              </a:rPr>
              <a:t>d’enseignants déclarent proposer d’eux-mêmes à leurs étudiants d’évaluer leurs </a:t>
            </a:r>
            <a:r>
              <a:rPr lang="fr-FR" sz="1200" b="1" cap="all" dirty="0" smtClean="0">
                <a:solidFill>
                  <a:schemeClr val="accent2"/>
                </a:solidFill>
              </a:rPr>
              <a:t>enseignements</a:t>
            </a:r>
          </a:p>
          <a:p>
            <a:endParaRPr lang="fr-FR" sz="1200" b="1" cap="all" dirty="0" smtClean="0">
              <a:solidFill>
                <a:schemeClr val="accent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60% proposent un échange oral à la fin du cours ou du semestre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61% proposent un questionnaire papier (47%) ou en ligne (14%)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69% proposent une évaluation sur une ou plusieurs UE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37% 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proposent une évaluation 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sur le semestre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27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% proposent une évaluation sur 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une année de formation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fr-FR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fr-FR" sz="1400" dirty="0">
                <a:solidFill>
                  <a:schemeClr val="accent1"/>
                </a:solidFill>
              </a:rPr>
              <a:t>De façon générale, plus de 4 enseignants sur 10, ayant réalisé une évaluation de leurs enseignements, ont fait évoluer leurs cours/pratiques grâce aux résultats obtenus. Ils sont 1 sur 2 à avoir fait </a:t>
            </a:r>
            <a:r>
              <a:rPr lang="fr-FR" sz="1400" dirty="0" smtClean="0">
                <a:solidFill>
                  <a:schemeClr val="accent1"/>
                </a:solidFill>
              </a:rPr>
              <a:t>«</a:t>
            </a:r>
            <a:r>
              <a:rPr lang="fr-FR" sz="1400" dirty="0">
                <a:solidFill>
                  <a:schemeClr val="accent1"/>
                </a:solidFill>
              </a:rPr>
              <a:t> un peu » évoluer leurs pratiques</a:t>
            </a:r>
            <a:r>
              <a:rPr lang="fr-FR" sz="1400" dirty="0" smtClean="0">
                <a:solidFill>
                  <a:schemeClr val="accent1"/>
                </a:solidFill>
              </a:rPr>
              <a:t>.</a:t>
            </a:r>
            <a:endParaRPr lang="fr-FR" sz="1400" dirty="0">
              <a:solidFill>
                <a:schemeClr val="accent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8794" y="4365104"/>
            <a:ext cx="11605680" cy="21852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r-FR" sz="1200" b="1" cap="all" dirty="0" smtClean="0">
                <a:solidFill>
                  <a:schemeClr val="accent2"/>
                </a:solidFill>
              </a:rPr>
              <a:t>Quelle UTILITÉ font les enseignants  </a:t>
            </a:r>
            <a:r>
              <a:rPr lang="fr-FR" sz="1200" b="1" cap="all" dirty="0">
                <a:solidFill>
                  <a:schemeClr val="accent2"/>
                </a:solidFill>
              </a:rPr>
              <a:t>DES </a:t>
            </a:r>
            <a:r>
              <a:rPr lang="fr-FR" sz="1200" b="1" cap="all" dirty="0" smtClean="0">
                <a:solidFill>
                  <a:schemeClr val="accent2"/>
                </a:solidFill>
              </a:rPr>
              <a:t>RÉSULTATS de leurs enquêtes ?</a:t>
            </a:r>
          </a:p>
          <a:p>
            <a:pPr>
              <a:spcAft>
                <a:spcPts val="0"/>
              </a:spcAft>
            </a:pPr>
            <a:endParaRPr lang="fr-FR" sz="1200" b="1" cap="all" dirty="0">
              <a:solidFill>
                <a:schemeClr val="accent2"/>
              </a:solidFill>
            </a:endParaRPr>
          </a:p>
          <a:p>
            <a:pPr marL="449263" lvl="1" indent="354013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Faire évoluer les pratiques d’enseignement</a:t>
            </a:r>
          </a:p>
          <a:p>
            <a:pPr marL="449263" lvl="1" indent="354013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Apprécier l’adéquation entre le contenu et les attentes des étudiants</a:t>
            </a:r>
          </a:p>
          <a:p>
            <a:pPr marL="449263" lvl="1" indent="354013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Eviter la redondance des contenus entre les UE</a:t>
            </a:r>
          </a:p>
          <a:p>
            <a:pPr marL="449263" lvl="1" indent="354013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Améliorer l’équilibre des formations</a:t>
            </a:r>
          </a:p>
          <a:p>
            <a:pPr marL="449263" lvl="1" indent="354013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Identifier les attentes et les difficultés rencontrées par les étudiants</a:t>
            </a:r>
          </a:p>
          <a:p>
            <a:pPr marL="449263" lvl="1" indent="354013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0" lvl="1"/>
            <a:r>
              <a:rPr lang="fr-FR" sz="1400" dirty="0">
                <a:solidFill>
                  <a:schemeClr val="accent1"/>
                </a:solidFill>
              </a:rPr>
              <a:t>36% </a:t>
            </a:r>
            <a:r>
              <a:rPr lang="fr-FR" sz="1400" dirty="0" smtClean="0">
                <a:solidFill>
                  <a:schemeClr val="accent1"/>
                </a:solidFill>
              </a:rPr>
              <a:t>ne communiquent pas les résultats de l’évaluation</a:t>
            </a:r>
          </a:p>
          <a:p>
            <a:pPr marL="0" lvl="1"/>
            <a:r>
              <a:rPr lang="fr-FR" sz="1400" dirty="0" smtClean="0">
                <a:solidFill>
                  <a:schemeClr val="accent1"/>
                </a:solidFill>
              </a:rPr>
              <a:t>57% les communiquent à l’équipe pédagogique et 29% seulement aux étudiants</a:t>
            </a:r>
            <a:endParaRPr lang="fr-FR" sz="1400" b="1" cap="all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68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7005" y="2446936"/>
            <a:ext cx="11605680" cy="283154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lvl="1"/>
            <a:r>
              <a:rPr lang="fr-FR" sz="1200" b="1" cap="all" dirty="0" smtClean="0">
                <a:solidFill>
                  <a:schemeClr val="accent2"/>
                </a:solidFill>
              </a:rPr>
              <a:t>39% déclarent </a:t>
            </a:r>
            <a:r>
              <a:rPr lang="fr-FR" sz="1200" b="1" cap="all" dirty="0">
                <a:solidFill>
                  <a:schemeClr val="accent2"/>
                </a:solidFill>
              </a:rPr>
              <a:t>ne pas proposer à leurs étudiants d’évaluer leurs </a:t>
            </a:r>
            <a:r>
              <a:rPr lang="fr-FR" sz="1200" b="1" cap="all" dirty="0" smtClean="0">
                <a:solidFill>
                  <a:schemeClr val="accent2"/>
                </a:solidFill>
              </a:rPr>
              <a:t>enseignements.</a:t>
            </a:r>
          </a:p>
          <a:p>
            <a:pPr marL="0" lvl="1"/>
            <a:endParaRPr lang="fr-FR" sz="1200" b="1" cap="all" dirty="0" smtClean="0">
              <a:solidFill>
                <a:schemeClr val="accent2"/>
              </a:solidFill>
            </a:endParaRPr>
          </a:p>
          <a:p>
            <a:pPr marL="0" lvl="1"/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raisons les plus fréquemment citées : </a:t>
            </a:r>
          </a:p>
          <a:p>
            <a:pPr marL="803275" lvl="1" indent="-354013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Certains sont davantage favorables à des échanges informels avec les étudiants en fin de cours</a:t>
            </a:r>
            <a:endParaRPr lang="fr-FR" sz="14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3275" lvl="1" indent="-354013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Certains sont plutôt favorables à une évaluation au niveau de la formation et pas au niveau des enseignements</a:t>
            </a:r>
          </a:p>
          <a:p>
            <a:pPr marL="803275" lvl="1" indent="-354013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Certains sont contre tout système d’évaluation</a:t>
            </a:r>
          </a:p>
          <a:p>
            <a:pPr marL="803275" lvl="1" indent="-354013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 de moyens mis à disposition pour faire évoluer les enseignements</a:t>
            </a:r>
          </a:p>
          <a:p>
            <a:pPr marL="803275" lvl="1" indent="-354013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Remise en question de la capacité des étudiants à évaluer</a:t>
            </a:r>
          </a:p>
          <a:p>
            <a:pPr marL="803275" lvl="1" indent="-354013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Manque de temps</a:t>
            </a:r>
          </a:p>
          <a:p>
            <a:pPr marL="803275" lvl="1" indent="-354013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 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carrière</a:t>
            </a:r>
          </a:p>
          <a:p>
            <a:pPr marL="803275" lvl="1" indent="-354013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savent pas comment 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faire</a:t>
            </a:r>
          </a:p>
          <a:p>
            <a:pPr marL="803275" lvl="1" indent="-354013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/>
            <a:r>
              <a:rPr lang="fr-FR" sz="1400" dirty="0" smtClean="0">
                <a:solidFill>
                  <a:schemeClr val="accent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Parmi eux, plus d’un enseignant sur deux envisagent d’évaluer leurs enseignements avec l’aide de l’OVE</a:t>
            </a:r>
            <a:r>
              <a:rPr lang="fr-FR" sz="1200" dirty="0">
                <a:solidFill>
                  <a:schemeClr val="accent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1400" dirty="0">
              <a:solidFill>
                <a:schemeClr val="accent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77005" y="1302654"/>
            <a:ext cx="11605680" cy="95410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Des évaluations sont menées régulièrement à :</a:t>
            </a:r>
          </a:p>
          <a:p>
            <a:pPr marL="803275" indent="-354013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l’IUT de Blagnac</a:t>
            </a:r>
          </a:p>
          <a:p>
            <a:pPr marL="803275" indent="-354013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l’</a:t>
            </a:r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ESPE</a:t>
            </a:r>
            <a:endParaRPr lang="fr-FR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803275" indent="-354013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l’UFR de Psychologie</a:t>
            </a:r>
            <a:endParaRPr lang="fr-F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1842" y="5468655"/>
            <a:ext cx="11605680" cy="95410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Dans l’ensemble, les enseignants reconnaissent l’importance de l’EFE et ne considèrent pas l’obligation réglementaire comme l’enjeu principal. </a:t>
            </a:r>
          </a:p>
          <a:p>
            <a:pPr>
              <a:spcAft>
                <a:spcPts val="0"/>
              </a:spcAft>
            </a:pPr>
            <a:endParaRPr lang="fr-FR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Environ </a:t>
            </a:r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1/3 des répondants ne </a:t>
            </a:r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sait </a:t>
            </a:r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pas que la loi ESR de 2013 impose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d’une part, la </a:t>
            </a:r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mise en place de dispositifs d’évaluation des formations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et des enseignements par les étudiants et d’autre part, la </a:t>
            </a:r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création de conseils de perfectionnement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fr-FR" sz="1400" i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ZoneTexte 1"/>
          <p:cNvSpPr txBox="1">
            <a:spLocks noChangeArrowheads="1"/>
          </p:cNvSpPr>
          <p:nvPr/>
        </p:nvSpPr>
        <p:spPr bwMode="auto">
          <a:xfrm>
            <a:off x="263352" y="170637"/>
            <a:ext cx="1160568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SYNTHÈSE DE L’ENQUÊTE MENÉE AUPRÈS DES ENSEIGNANTS DE L’</a:t>
            </a:r>
            <a:r>
              <a:rPr lang="fr-FR" altLang="fr-FR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UT2J</a:t>
            </a:r>
            <a:endParaRPr lang="fr-FR" altLang="fr-F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lvl="0" algn="ctr"/>
            <a:r>
              <a:rPr lang="fr-FR" altLang="fr-FR" sz="1600" b="1" dirty="0" smtClean="0">
                <a:solidFill>
                  <a:schemeClr val="accent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Connaître les pratiques et les perceptions des enseignants </a:t>
            </a:r>
          </a:p>
          <a:p>
            <a:pPr lvl="0" algn="ctr"/>
            <a:r>
              <a:rPr lang="fr-FR" altLang="fr-FR" sz="1600" b="1" dirty="0" smtClean="0">
                <a:solidFill>
                  <a:schemeClr val="accent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concernant l’évaluation des formations et des enseignements par les étudiants</a:t>
            </a:r>
            <a:endParaRPr lang="fr-FR" altLang="fr-FR" sz="2000" b="1" dirty="0">
              <a:solidFill>
                <a:schemeClr val="accent1"/>
              </a:solidFill>
              <a:latin typeface="+mj-lt"/>
            </a:endParaRPr>
          </a:p>
        </p:txBody>
      </p:sp>
      <p:cxnSp>
        <p:nvCxnSpPr>
          <p:cNvPr id="10" name="Straight Connector 32"/>
          <p:cNvCxnSpPr/>
          <p:nvPr/>
        </p:nvCxnSpPr>
        <p:spPr>
          <a:xfrm flipV="1">
            <a:off x="263352" y="1071111"/>
            <a:ext cx="11540045" cy="25442"/>
          </a:xfrm>
          <a:prstGeom prst="line">
            <a:avLst/>
          </a:prstGeom>
          <a:ln w="22225" cmpd="sng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36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63352" y="1254157"/>
            <a:ext cx="11605680" cy="203132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 les enseignants, 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l’Evaluation des Formation et des Enseignements 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permet pour :</a:t>
            </a:r>
          </a:p>
          <a:p>
            <a:endParaRPr lang="fr-FR" sz="14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3275" indent="-285750">
              <a:buFont typeface="Arial" panose="020B0604020202020204" pitchFamily="34" charset="0"/>
              <a:buChar char="•"/>
            </a:pPr>
            <a:r>
              <a:rPr lang="fr-FR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82% de « savoir ce que pensent les étudiants du contenu de la formation »</a:t>
            </a:r>
          </a:p>
          <a:p>
            <a:pPr marL="803275" indent="-285750">
              <a:buFont typeface="Arial" panose="020B0604020202020204" pitchFamily="34" charset="0"/>
              <a:buChar char="•"/>
            </a:pPr>
            <a:r>
              <a:rPr lang="fr-FR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80% de « modifier / ajuster les pratiques pédagogiques »</a:t>
            </a:r>
          </a:p>
          <a:p>
            <a:pPr marL="803275" indent="-285750">
              <a:buFont typeface="Arial" panose="020B0604020202020204" pitchFamily="34" charset="0"/>
              <a:buChar char="•"/>
            </a:pPr>
            <a:r>
              <a:rPr lang="fr-FR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63% de « m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odifier le contenu des enseignements »</a:t>
            </a:r>
          </a:p>
          <a:p>
            <a:pPr marL="803275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3275" indent="-285750">
              <a:buFont typeface="Arial" panose="020B0604020202020204" pitchFamily="34" charset="0"/>
              <a:buChar char="•"/>
            </a:pPr>
            <a:r>
              <a:rPr lang="fr-FR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63% d’ « améliorer la communication avec les étudiants » </a:t>
            </a:r>
          </a:p>
          <a:p>
            <a:pPr marL="803275" indent="-285750">
              <a:buFont typeface="Arial" panose="020B0604020202020204" pitchFamily="34" charset="0"/>
              <a:buChar char="•"/>
            </a:pPr>
            <a:r>
              <a:rPr lang="fr-FR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55% de « favoriser les échanges et la communication dans l’équipe pédagogique 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i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184232" y="1851876"/>
            <a:ext cx="1656184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Enjeux individuels</a:t>
            </a:r>
            <a:endParaRPr lang="fr-FR" sz="1400" dirty="0"/>
          </a:p>
        </p:txBody>
      </p:sp>
      <p:sp>
        <p:nvSpPr>
          <p:cNvPr id="3" name="Accolade fermante 2"/>
          <p:cNvSpPr/>
          <p:nvPr/>
        </p:nvSpPr>
        <p:spPr>
          <a:xfrm>
            <a:off x="7392144" y="1779868"/>
            <a:ext cx="288032" cy="57606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Accolade fermante 10"/>
          <p:cNvSpPr/>
          <p:nvPr/>
        </p:nvSpPr>
        <p:spPr>
          <a:xfrm>
            <a:off x="7392144" y="2492896"/>
            <a:ext cx="288032" cy="57606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184232" y="2564904"/>
            <a:ext cx="1656184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Enjeux collectifs</a:t>
            </a:r>
            <a:endParaRPr lang="fr-FR" sz="1400" dirty="0"/>
          </a:p>
        </p:txBody>
      </p:sp>
      <p:sp>
        <p:nvSpPr>
          <p:cNvPr id="13" name="ZoneTexte 12"/>
          <p:cNvSpPr txBox="1"/>
          <p:nvPr/>
        </p:nvSpPr>
        <p:spPr>
          <a:xfrm>
            <a:off x="276440" y="3447997"/>
            <a:ext cx="11605680" cy="32316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fr-FR" sz="1200" b="1" kern="0" cap="all" spc="75" dirty="0">
                <a:solidFill>
                  <a:schemeClr val="accent2"/>
                </a:solidFill>
                <a:cs typeface="Times New Roman" panose="02020603050405020304" pitchFamily="18" charset="0"/>
              </a:rPr>
              <a:t>Seulement 25% des </a:t>
            </a:r>
            <a:r>
              <a:rPr lang="fr-FR" sz="1200" b="1" kern="0" cap="all" spc="75" dirty="0" smtClean="0">
                <a:solidFill>
                  <a:schemeClr val="accent2"/>
                </a:solidFill>
                <a:cs typeface="Times New Roman" panose="02020603050405020304" pitchFamily="18" charset="0"/>
              </a:rPr>
              <a:t>répondants </a:t>
            </a:r>
            <a:r>
              <a:rPr lang="fr-FR" sz="1200" b="1" kern="0" cap="all" spc="75" dirty="0">
                <a:solidFill>
                  <a:schemeClr val="accent2"/>
                </a:solidFill>
                <a:cs typeface="Times New Roman" panose="02020603050405020304" pitchFamily="18" charset="0"/>
              </a:rPr>
              <a:t>(soit 50 ENSEIGNANTS) ont connaissance des </a:t>
            </a:r>
            <a:r>
              <a:rPr lang="fr-FR" sz="1200" b="1" kern="0" cap="all" spc="75" dirty="0" smtClean="0">
                <a:solidFill>
                  <a:schemeClr val="accent2"/>
                </a:solidFill>
                <a:cs typeface="Times New Roman" panose="02020603050405020304" pitchFamily="18" charset="0"/>
              </a:rPr>
              <a:t>résultats </a:t>
            </a:r>
            <a:r>
              <a:rPr lang="fr-FR" sz="1200" b="1" kern="0" cap="all" spc="75" dirty="0">
                <a:solidFill>
                  <a:schemeClr val="accent2"/>
                </a:solidFill>
                <a:cs typeface="Times New Roman" panose="02020603050405020304" pitchFamily="18" charset="0"/>
              </a:rPr>
              <a:t>des </a:t>
            </a:r>
            <a:r>
              <a:rPr lang="fr-FR" sz="1200" b="1" kern="0" cap="all" spc="75" dirty="0" smtClean="0">
                <a:solidFill>
                  <a:schemeClr val="accent2"/>
                </a:solidFill>
                <a:cs typeface="Times New Roman" panose="02020603050405020304" pitchFamily="18" charset="0"/>
              </a:rPr>
              <a:t>enquêtes d’Évaluation </a:t>
            </a:r>
            <a:r>
              <a:rPr lang="fr-FR" sz="1200" b="1" kern="0" cap="all" spc="75" dirty="0">
                <a:solidFill>
                  <a:schemeClr val="accent2"/>
                </a:solidFill>
                <a:cs typeface="Times New Roman" panose="02020603050405020304" pitchFamily="18" charset="0"/>
              </a:rPr>
              <a:t>des formations </a:t>
            </a:r>
            <a:r>
              <a:rPr lang="fr-FR" sz="1200" b="1" kern="0" cap="all" spc="75" dirty="0" smtClean="0">
                <a:solidFill>
                  <a:schemeClr val="accent2"/>
                </a:solidFill>
                <a:cs typeface="Times New Roman" panose="02020603050405020304" pitchFamily="18" charset="0"/>
              </a:rPr>
              <a:t>menées </a:t>
            </a:r>
            <a:r>
              <a:rPr lang="fr-FR" sz="1200" b="1" kern="0" cap="all" spc="75" dirty="0">
                <a:solidFill>
                  <a:schemeClr val="accent2"/>
                </a:solidFill>
                <a:cs typeface="Times New Roman" panose="02020603050405020304" pitchFamily="18" charset="0"/>
              </a:rPr>
              <a:t>par </a:t>
            </a:r>
            <a:r>
              <a:rPr lang="fr-FR" sz="1200" b="1" kern="0" cap="all" spc="75" dirty="0" smtClean="0">
                <a:solidFill>
                  <a:schemeClr val="accent2"/>
                </a:solidFill>
                <a:cs typeface="Times New Roman" panose="02020603050405020304" pitchFamily="18" charset="0"/>
              </a:rPr>
              <a:t>l’Observatoire de la vie Étudiante.</a:t>
            </a:r>
            <a:endParaRPr lang="fr-FR" sz="1200" b="1" kern="0" cap="all" spc="75" dirty="0">
              <a:solidFill>
                <a:schemeClr val="accent2"/>
              </a:solidFill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fr-FR" sz="1400" b="1" kern="0" cap="all" spc="75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Sur l’ensemble des 200 répondants, seulement 14% ont utilisé ces résultats.</a:t>
            </a:r>
          </a:p>
          <a:p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30% regrettent qu’il n’y ait pas de retour dans les composantes.</a:t>
            </a:r>
          </a:p>
          <a:p>
            <a:endParaRPr lang="fr-FR" sz="1400" dirty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1400" dirty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1200" b="1" cap="all" dirty="0">
                <a:solidFill>
                  <a:schemeClr val="accent1"/>
                </a:solidFill>
              </a:rPr>
              <a:t>La perception des enseignants concernant L’</a:t>
            </a:r>
            <a:r>
              <a:rPr lang="fr-FR" sz="1200" b="1" cap="all" dirty="0" err="1">
                <a:solidFill>
                  <a:schemeClr val="accent1"/>
                </a:solidFill>
              </a:rPr>
              <a:t>EFE</a:t>
            </a:r>
            <a:r>
              <a:rPr lang="fr-FR" sz="1200" b="1" cap="all" dirty="0">
                <a:solidFill>
                  <a:schemeClr val="accent1"/>
                </a:solidFill>
              </a:rPr>
              <a:t> PAR LES </a:t>
            </a:r>
            <a:r>
              <a:rPr lang="fr-FR" sz="1200" b="1" cap="all" dirty="0" smtClean="0">
                <a:solidFill>
                  <a:schemeClr val="accent1"/>
                </a:solidFill>
              </a:rPr>
              <a:t>ÉTUDIANTS est :</a:t>
            </a:r>
            <a:endParaRPr lang="fr-FR" sz="1200" b="1" cap="all" dirty="0">
              <a:solidFill>
                <a:schemeClr val="accent1"/>
              </a:solidFill>
            </a:endParaRPr>
          </a:p>
          <a:p>
            <a:r>
              <a:rPr lang="fr-FR" sz="1400" i="1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« Intéressante », « indispensable », « très positive », « utile, saine, souhaitable », « constructive », etc.</a:t>
            </a:r>
          </a:p>
          <a:p>
            <a:endParaRPr lang="fr-FR" sz="1400" i="1" dirty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Quelques points de vigilance rappelés par les enseignants :</a:t>
            </a:r>
          </a:p>
          <a:p>
            <a:pPr marL="803275" indent="-354013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Transparence 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et 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confidentialité </a:t>
            </a:r>
            <a:endParaRPr lang="fr-FR" sz="1400" dirty="0">
              <a:solidFill>
                <a:schemeClr val="tx1">
                  <a:lumMod val="65000"/>
                  <a:lumOff val="35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3275" indent="-354013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Veiller à 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la façon dont les questions sont posées</a:t>
            </a:r>
          </a:p>
          <a:p>
            <a:pPr marL="803275" indent="-354013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Définir des indicateurs pertinents</a:t>
            </a:r>
          </a:p>
          <a:p>
            <a:pPr marL="803275" indent="-354013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endParaRPr lang="fr-FR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ZoneTexte 1"/>
          <p:cNvSpPr txBox="1">
            <a:spLocks noChangeArrowheads="1"/>
          </p:cNvSpPr>
          <p:nvPr/>
        </p:nvSpPr>
        <p:spPr bwMode="auto">
          <a:xfrm>
            <a:off x="263352" y="170637"/>
            <a:ext cx="1160568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SYNTHÈSE DE L’ENQUÊTE MENÉE AUPRÈS DES ENSEIGNANTS DE L’</a:t>
            </a:r>
            <a:r>
              <a:rPr lang="fr-FR" altLang="fr-FR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UT2J</a:t>
            </a:r>
            <a:endParaRPr lang="fr-FR" altLang="fr-F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lvl="0" algn="ctr"/>
            <a:r>
              <a:rPr lang="fr-FR" altLang="fr-FR" sz="1600" b="1" dirty="0" smtClean="0">
                <a:solidFill>
                  <a:schemeClr val="accent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Connaître les pratiques et les perceptions des enseignants </a:t>
            </a:r>
          </a:p>
          <a:p>
            <a:pPr lvl="0" algn="ctr"/>
            <a:r>
              <a:rPr lang="fr-FR" altLang="fr-FR" sz="1600" b="1" dirty="0" smtClean="0">
                <a:solidFill>
                  <a:schemeClr val="accent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concernant l’évaluation des formations et des enseignements par les étudiants</a:t>
            </a:r>
            <a:endParaRPr lang="fr-FR" altLang="fr-FR" sz="2000" b="1" dirty="0">
              <a:solidFill>
                <a:schemeClr val="accent1"/>
              </a:solidFill>
              <a:latin typeface="+mj-lt"/>
            </a:endParaRPr>
          </a:p>
        </p:txBody>
      </p:sp>
      <p:cxnSp>
        <p:nvCxnSpPr>
          <p:cNvPr id="15" name="Straight Connector 32"/>
          <p:cNvCxnSpPr/>
          <p:nvPr/>
        </p:nvCxnSpPr>
        <p:spPr>
          <a:xfrm flipV="1">
            <a:off x="263352" y="1071111"/>
            <a:ext cx="11540045" cy="25442"/>
          </a:xfrm>
          <a:prstGeom prst="line">
            <a:avLst/>
          </a:prstGeom>
          <a:ln w="22225" cmpd="sng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822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23728" y="1691165"/>
            <a:ext cx="7788696" cy="4900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ext Box 76">
            <a:hlinkHover r:id="" action="ppaction://noaction" highlightClick="1"/>
          </p:cNvPr>
          <p:cNvSpPr txBox="1">
            <a:spLocks noChangeArrowheads="1"/>
          </p:cNvSpPr>
          <p:nvPr/>
        </p:nvSpPr>
        <p:spPr bwMode="auto">
          <a:xfrm>
            <a:off x="2123728" y="1691165"/>
            <a:ext cx="8364760" cy="252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81000" indent="-381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100000"/>
              <a:buFont typeface="+mj-lt"/>
              <a:buAutoNum type="arabicPeriod"/>
            </a:pPr>
            <a:r>
              <a:rPr lang="en-GB" altLang="fr-FR" sz="2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Rappel du </a:t>
            </a:r>
            <a:r>
              <a:rPr lang="en-GB" altLang="fr-FR" sz="24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contexte</a:t>
            </a:r>
            <a:r>
              <a:rPr lang="en-GB" altLang="fr-FR" sz="2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et de la </a:t>
            </a:r>
            <a:r>
              <a:rPr lang="en-GB" altLang="fr-FR" sz="24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démarche</a:t>
            </a:r>
            <a:endParaRPr lang="en-GB" altLang="fr-FR" sz="2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457200" indent="-457200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100000"/>
              <a:buFont typeface="+mj-lt"/>
              <a:buAutoNum type="arabicPeriod"/>
            </a:pPr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Présentation et validation de la synthèse des entretiens</a:t>
            </a:r>
          </a:p>
          <a:p>
            <a:pPr marL="457200" indent="-457200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100000"/>
              <a:buFont typeface="+mj-lt"/>
              <a:buAutoNum type="arabicPeriod"/>
            </a:pPr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Présentation des résultats de l’enquête lancée auprès des enseignants </a:t>
            </a:r>
          </a:p>
          <a:p>
            <a:pPr marL="457200" indent="-457200">
              <a:spcBef>
                <a:spcPct val="20000"/>
              </a:spcBef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fr-FR" sz="24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Échanges autour des questionnaires d’évaluation des formations (L,LP,M) </a:t>
            </a:r>
            <a:endParaRPr lang="en-GB" altLang="fr-FR" sz="24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" y="44624"/>
            <a:ext cx="11974390" cy="733354"/>
          </a:xfrm>
        </p:spPr>
        <p:txBody>
          <a:bodyPr>
            <a:normAutofit/>
          </a:bodyPr>
          <a:lstStyle/>
          <a:p>
            <a:pPr algn="ctr">
              <a:buClr>
                <a:schemeClr val="tx2"/>
              </a:buClr>
            </a:pPr>
            <a:r>
              <a:rPr lang="fr-FR" sz="18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SOMMAIRE</a:t>
            </a:r>
            <a:endParaRPr lang="fr-FR" sz="18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cxnSp>
        <p:nvCxnSpPr>
          <p:cNvPr id="7" name="Straight Connector 32"/>
          <p:cNvCxnSpPr/>
          <p:nvPr/>
        </p:nvCxnSpPr>
        <p:spPr>
          <a:xfrm flipV="1">
            <a:off x="391452" y="739262"/>
            <a:ext cx="11540045" cy="25442"/>
          </a:xfrm>
          <a:prstGeom prst="line">
            <a:avLst/>
          </a:prstGeom>
          <a:ln w="22225" cmpd="sng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926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1"/>
          <p:cNvSpPr txBox="1">
            <a:spLocks noChangeArrowheads="1"/>
          </p:cNvSpPr>
          <p:nvPr/>
        </p:nvSpPr>
        <p:spPr bwMode="auto">
          <a:xfrm>
            <a:off x="263352" y="170637"/>
            <a:ext cx="1160568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ENQUETES TRONC COMMUN, MASTER, LICENCE PROFESSIONNELLE</a:t>
            </a:r>
          </a:p>
          <a:p>
            <a:pPr algn="ctr"/>
            <a:r>
              <a:rPr lang="fr-FR" altLang="fr-FR" b="1" dirty="0" smtClean="0">
                <a:solidFill>
                  <a:schemeClr val="accent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Thématiques abordées</a:t>
            </a:r>
            <a:endParaRPr lang="fr-FR" altLang="fr-FR" b="1" dirty="0">
              <a:solidFill>
                <a:schemeClr val="accent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32"/>
          <p:cNvCxnSpPr/>
          <p:nvPr/>
        </p:nvCxnSpPr>
        <p:spPr>
          <a:xfrm flipV="1">
            <a:off x="263352" y="836712"/>
            <a:ext cx="11540045" cy="25442"/>
          </a:xfrm>
          <a:prstGeom prst="line">
            <a:avLst/>
          </a:prstGeom>
          <a:ln w="22225" cmpd="sng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9"/>
          <p:cNvSpPr/>
          <p:nvPr/>
        </p:nvSpPr>
        <p:spPr>
          <a:xfrm>
            <a:off x="501148" y="1473899"/>
            <a:ext cx="3435289" cy="44293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>
                <a:solidFill>
                  <a:schemeClr val="accent1">
                    <a:lumMod val="50000"/>
                  </a:schemeClr>
                </a:solidFill>
              </a:rPr>
              <a:t>Caractérisation des étudiants</a:t>
            </a:r>
            <a:endParaRPr lang="fr-FR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522243" y="2049962"/>
            <a:ext cx="3435289" cy="44293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accent1">
                    <a:lumMod val="50000"/>
                  </a:schemeClr>
                </a:solidFill>
              </a:rPr>
              <a:t>L’information sur l’année de formation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518726" y="2626026"/>
            <a:ext cx="3435289" cy="44293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accent1">
                    <a:lumMod val="50000"/>
                  </a:schemeClr>
                </a:solidFill>
              </a:rPr>
              <a:t>Le parcours de formation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518726" y="3202090"/>
            <a:ext cx="3435289" cy="44293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accent1">
                    <a:lumMod val="50000"/>
                  </a:schemeClr>
                </a:solidFill>
              </a:rPr>
              <a:t>Le contrôle des connaissances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522920" y="3778154"/>
            <a:ext cx="3435289" cy="44293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accent1">
                    <a:lumMod val="50000"/>
                  </a:schemeClr>
                </a:solidFill>
              </a:rPr>
              <a:t>Les stages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512034" y="4354218"/>
            <a:ext cx="3435289" cy="44293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accent1">
                    <a:lumMod val="50000"/>
                  </a:schemeClr>
                </a:solidFill>
              </a:rPr>
              <a:t>Les conditions d’études et la vie étudiante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512034" y="4930282"/>
            <a:ext cx="3435289" cy="44293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accent1">
                    <a:lumMod val="50000"/>
                  </a:schemeClr>
                </a:solidFill>
              </a:rPr>
              <a:t>L’ouverture de la formation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4295800" y="1473899"/>
            <a:ext cx="3435289" cy="44293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Profil étudiant </a:t>
            </a:r>
            <a:r>
              <a:rPr lang="fr-FR" sz="1400" i="1" dirty="0" smtClean="0"/>
              <a:t>(formation uniquement)</a:t>
            </a:r>
            <a:endParaRPr lang="fr-FR" sz="1400" i="1" dirty="0"/>
          </a:p>
        </p:txBody>
      </p:sp>
      <p:sp>
        <p:nvSpPr>
          <p:cNvPr id="18" name="Rectangle à coins arrondis 17"/>
          <p:cNvSpPr/>
          <p:nvPr/>
        </p:nvSpPr>
        <p:spPr>
          <a:xfrm>
            <a:off x="4316895" y="2049962"/>
            <a:ext cx="3435289" cy="44293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Lisibilité et compréhension des objectifs de la formation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4313378" y="2626026"/>
            <a:ext cx="3435289" cy="44293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Contenus pédagogiques de la formation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4313378" y="3202090"/>
            <a:ext cx="3435289" cy="44293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Initiation à la recherche et réalisation du mémoire</a:t>
            </a:r>
            <a:endParaRPr lang="fr-FR" sz="1400" dirty="0"/>
          </a:p>
        </p:txBody>
      </p:sp>
      <p:sp>
        <p:nvSpPr>
          <p:cNvPr id="21" name="Rectangle à coins arrondis 20"/>
          <p:cNvSpPr/>
          <p:nvPr/>
        </p:nvSpPr>
        <p:spPr>
          <a:xfrm>
            <a:off x="4317572" y="3778154"/>
            <a:ext cx="3435289" cy="44293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Préparation à l’insertion</a:t>
            </a:r>
            <a:endParaRPr lang="fr-FR" sz="1400" dirty="0"/>
          </a:p>
        </p:txBody>
      </p:sp>
      <p:sp>
        <p:nvSpPr>
          <p:cNvPr id="22" name="Rectangle à coins arrondis 21"/>
          <p:cNvSpPr/>
          <p:nvPr/>
        </p:nvSpPr>
        <p:spPr>
          <a:xfrm>
            <a:off x="4306686" y="4354218"/>
            <a:ext cx="3435289" cy="44293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Evaluation de l’accompagnement durant la période d’alternance</a:t>
            </a:r>
            <a:endParaRPr lang="fr-FR" sz="1400" dirty="0"/>
          </a:p>
        </p:txBody>
      </p:sp>
      <p:sp>
        <p:nvSpPr>
          <p:cNvPr id="23" name="Rectangle à coins arrondis 22"/>
          <p:cNvSpPr/>
          <p:nvPr/>
        </p:nvSpPr>
        <p:spPr>
          <a:xfrm>
            <a:off x="4306686" y="4930282"/>
            <a:ext cx="3435289" cy="44293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Evaluation de l’accompagnement durant le stage</a:t>
            </a:r>
            <a:endParaRPr lang="fr-FR" sz="1400" dirty="0"/>
          </a:p>
        </p:txBody>
      </p:sp>
      <p:sp>
        <p:nvSpPr>
          <p:cNvPr id="24" name="Rectangle à coins arrondis 23"/>
          <p:cNvSpPr/>
          <p:nvPr/>
        </p:nvSpPr>
        <p:spPr>
          <a:xfrm>
            <a:off x="4295800" y="5506346"/>
            <a:ext cx="3435289" cy="44293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Après le Master II</a:t>
            </a:r>
            <a:endParaRPr lang="fr-FR" sz="1400" dirty="0"/>
          </a:p>
        </p:txBody>
      </p:sp>
      <p:sp>
        <p:nvSpPr>
          <p:cNvPr id="25" name="Rectangle à coins arrondis 24"/>
          <p:cNvSpPr/>
          <p:nvPr/>
        </p:nvSpPr>
        <p:spPr>
          <a:xfrm>
            <a:off x="4295800" y="6071524"/>
            <a:ext cx="3435289" cy="44293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Opinion globale sur le Master</a:t>
            </a:r>
            <a:endParaRPr lang="fr-FR" sz="1400" dirty="0"/>
          </a:p>
        </p:txBody>
      </p:sp>
      <p:sp>
        <p:nvSpPr>
          <p:cNvPr id="26" name="Rectangle à coins arrondis 25"/>
          <p:cNvSpPr/>
          <p:nvPr/>
        </p:nvSpPr>
        <p:spPr>
          <a:xfrm>
            <a:off x="8133319" y="3778154"/>
            <a:ext cx="3435289" cy="44293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Préparation à l’insertion</a:t>
            </a:r>
            <a:endParaRPr lang="fr-FR" sz="1400" dirty="0"/>
          </a:p>
        </p:txBody>
      </p:sp>
      <p:sp>
        <p:nvSpPr>
          <p:cNvPr id="27" name="Rectangle à coins arrondis 26"/>
          <p:cNvSpPr/>
          <p:nvPr/>
        </p:nvSpPr>
        <p:spPr>
          <a:xfrm>
            <a:off x="8112224" y="1473898"/>
            <a:ext cx="3435289" cy="44293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Profil étudiant </a:t>
            </a:r>
            <a:r>
              <a:rPr lang="fr-FR" sz="1400" i="1" dirty="0" smtClean="0"/>
              <a:t>(formation uniquement)</a:t>
            </a:r>
            <a:endParaRPr lang="fr-FR" sz="1400" i="1" dirty="0"/>
          </a:p>
        </p:txBody>
      </p:sp>
      <p:sp>
        <p:nvSpPr>
          <p:cNvPr id="28" name="Rectangle à coins arrondis 27"/>
          <p:cNvSpPr/>
          <p:nvPr/>
        </p:nvSpPr>
        <p:spPr>
          <a:xfrm>
            <a:off x="8133319" y="2049961"/>
            <a:ext cx="3435289" cy="44293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Lisibilité et compréhension des objectifs de la formation</a:t>
            </a:r>
          </a:p>
        </p:txBody>
      </p:sp>
      <p:sp>
        <p:nvSpPr>
          <p:cNvPr id="29" name="Rectangle à coins arrondis 28"/>
          <p:cNvSpPr/>
          <p:nvPr/>
        </p:nvSpPr>
        <p:spPr>
          <a:xfrm>
            <a:off x="8129802" y="2626025"/>
            <a:ext cx="3435289" cy="44293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Contenus pédagogiques de la formation</a:t>
            </a:r>
          </a:p>
        </p:txBody>
      </p:sp>
      <p:sp>
        <p:nvSpPr>
          <p:cNvPr id="30" name="Rectangle à coins arrondis 29"/>
          <p:cNvSpPr/>
          <p:nvPr/>
        </p:nvSpPr>
        <p:spPr>
          <a:xfrm>
            <a:off x="8133319" y="4354218"/>
            <a:ext cx="3435289" cy="44293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Evaluation de l’accompagnement durant la période d’alternance</a:t>
            </a:r>
            <a:endParaRPr lang="fr-FR" sz="1400" dirty="0"/>
          </a:p>
        </p:txBody>
      </p:sp>
      <p:sp>
        <p:nvSpPr>
          <p:cNvPr id="31" name="Rectangle à coins arrondis 30"/>
          <p:cNvSpPr/>
          <p:nvPr/>
        </p:nvSpPr>
        <p:spPr>
          <a:xfrm>
            <a:off x="8133319" y="5506346"/>
            <a:ext cx="3435289" cy="44293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Après la licence</a:t>
            </a:r>
            <a:endParaRPr lang="fr-FR" sz="1400" dirty="0"/>
          </a:p>
        </p:txBody>
      </p:sp>
      <p:sp>
        <p:nvSpPr>
          <p:cNvPr id="32" name="Rectangle à coins arrondis 31"/>
          <p:cNvSpPr/>
          <p:nvPr/>
        </p:nvSpPr>
        <p:spPr>
          <a:xfrm>
            <a:off x="8133319" y="6082410"/>
            <a:ext cx="3435289" cy="44293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Opinion globale sur la licence professionnelle</a:t>
            </a:r>
            <a:endParaRPr lang="fr-FR" sz="1400" dirty="0"/>
          </a:p>
        </p:txBody>
      </p:sp>
      <p:sp>
        <p:nvSpPr>
          <p:cNvPr id="33" name="ZoneTexte 32"/>
          <p:cNvSpPr txBox="1"/>
          <p:nvPr/>
        </p:nvSpPr>
        <p:spPr>
          <a:xfrm>
            <a:off x="1427101" y="1041125"/>
            <a:ext cx="1583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Tronc commun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5508474" y="1041850"/>
            <a:ext cx="1019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Master 2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8688288" y="1043444"/>
            <a:ext cx="2371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Licence professionnelle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45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23728" y="1691165"/>
            <a:ext cx="7788696" cy="4900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Text Box 76">
            <a:hlinkHover r:id="" action="ppaction://noaction" highlightClick="1"/>
          </p:cNvPr>
          <p:cNvSpPr txBox="1">
            <a:spLocks noChangeArrowheads="1"/>
          </p:cNvSpPr>
          <p:nvPr/>
        </p:nvSpPr>
        <p:spPr bwMode="auto">
          <a:xfrm>
            <a:off x="2123728" y="1691165"/>
            <a:ext cx="9372872" cy="3933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81000" indent="-381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8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Xavier DARAN – </a:t>
            </a:r>
            <a:r>
              <a:rPr lang="en-GB" sz="24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IUT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de </a:t>
            </a:r>
            <a:r>
              <a:rPr lang="en-GB" sz="24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Blagnac</a:t>
            </a:r>
            <a:endParaRPr lang="en-GB" sz="2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457200" indent="-457200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8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Enrique </a:t>
            </a:r>
            <a:r>
              <a:rPr lang="en-GB" sz="24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FRAGA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– </a:t>
            </a:r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Département Études Hispaniques et Hispano-Américaines</a:t>
            </a:r>
            <a:endParaRPr lang="en-GB" sz="2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457200" indent="-457200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8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Thierry HENOCQ – Département de </a:t>
            </a:r>
            <a:r>
              <a:rPr lang="en-GB" sz="24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Mathématiques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/ </a:t>
            </a:r>
            <a:r>
              <a:rPr lang="en-GB" sz="24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Informatique</a:t>
            </a:r>
            <a:endParaRPr lang="en-GB" sz="2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457200" indent="-457200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80000"/>
              <a:buFont typeface="Arial" panose="020B0604020202020204" pitchFamily="34" charset="0"/>
              <a:buChar char="•"/>
            </a:pPr>
            <a:r>
              <a:rPr lang="fr-FR" sz="24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Jean-Pierre ROUCH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– Département </a:t>
            </a:r>
            <a:r>
              <a:rPr lang="en-GB" sz="2400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Sociologie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et Anthropologie</a:t>
            </a:r>
          </a:p>
          <a:p>
            <a:pPr marL="457200" indent="-457200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80000"/>
              <a:buFont typeface="Arial" panose="020B0604020202020204" pitchFamily="34" charset="0"/>
              <a:buChar char="•"/>
            </a:pPr>
            <a:endParaRPr lang="en-GB" sz="2400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457200" indent="-457200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80000"/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Sonia GUERREIRO – </a:t>
            </a:r>
            <a:r>
              <a:rPr lang="en-GB" sz="2400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Responsable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GB" sz="2400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qualité</a:t>
            </a:r>
            <a:endParaRPr lang="en-GB" sz="2400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457200" indent="-457200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80000"/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Nathalie VALIERE – </a:t>
            </a:r>
            <a:r>
              <a:rPr lang="en-GB" sz="2400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Responsable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administrative de </a:t>
            </a:r>
            <a:r>
              <a:rPr lang="en-GB" sz="2400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l’OV</a:t>
            </a:r>
            <a:r>
              <a:rPr lang="en-GB" sz="24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E</a:t>
            </a:r>
            <a:endParaRPr lang="en-GB" sz="2400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457200" indent="-457200">
              <a:spcBef>
                <a:spcPct val="20000"/>
              </a:spcBef>
              <a:buClr>
                <a:schemeClr val="tx1"/>
              </a:buClr>
              <a:buSzPct val="120000"/>
              <a:buFont typeface="+mj-lt"/>
              <a:buAutoNum type="arabicPeriod"/>
            </a:pPr>
            <a:endParaRPr lang="fr-FR" sz="2400" dirty="0" smtClean="0">
              <a:latin typeface="+mn-lt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" y="44624"/>
            <a:ext cx="11974390" cy="733354"/>
          </a:xfrm>
        </p:spPr>
        <p:txBody>
          <a:bodyPr>
            <a:normAutofit/>
          </a:bodyPr>
          <a:lstStyle/>
          <a:p>
            <a:pPr algn="ctr">
              <a:buClr>
                <a:schemeClr val="tx2"/>
              </a:buClr>
            </a:pPr>
            <a:r>
              <a:rPr lang="fr-FR" sz="18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PARTICIPANTS</a:t>
            </a:r>
            <a:endParaRPr lang="fr-FR" sz="18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cxnSp>
        <p:nvCxnSpPr>
          <p:cNvPr id="7" name="Straight Connector 32"/>
          <p:cNvCxnSpPr/>
          <p:nvPr/>
        </p:nvCxnSpPr>
        <p:spPr>
          <a:xfrm flipV="1">
            <a:off x="391452" y="739262"/>
            <a:ext cx="11540045" cy="25442"/>
          </a:xfrm>
          <a:prstGeom prst="line">
            <a:avLst/>
          </a:prstGeom>
          <a:ln w="22225" cmpd="sng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710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23728" y="1691165"/>
            <a:ext cx="7788696" cy="4900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ext Box 76">
            <a:hlinkHover r:id="" action="ppaction://noaction" highlightClick="1"/>
          </p:cNvPr>
          <p:cNvSpPr txBox="1">
            <a:spLocks noChangeArrowheads="1"/>
          </p:cNvSpPr>
          <p:nvPr/>
        </p:nvSpPr>
        <p:spPr bwMode="auto">
          <a:xfrm>
            <a:off x="2123728" y="1691165"/>
            <a:ext cx="8364760" cy="252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81000" indent="-381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>
              <a:spcBef>
                <a:spcPct val="20000"/>
              </a:spcBef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altLang="fr-FR" sz="24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Rappel du </a:t>
            </a:r>
            <a:r>
              <a:rPr lang="en-GB" altLang="fr-FR" sz="2400" dirty="0" err="1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contexte</a:t>
            </a:r>
            <a:r>
              <a:rPr lang="en-GB" altLang="fr-FR" sz="24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 et de la </a:t>
            </a:r>
            <a:r>
              <a:rPr lang="en-GB" altLang="fr-FR" sz="2400" dirty="0" err="1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démarche</a:t>
            </a:r>
            <a:endParaRPr lang="en-GB" altLang="fr-FR" sz="2400" dirty="0" smtClean="0">
              <a:solidFill>
                <a:schemeClr val="accent2">
                  <a:lumMod val="75000"/>
                </a:schemeClr>
              </a:solidFill>
              <a:latin typeface="+mn-lt"/>
            </a:endParaRPr>
          </a:p>
          <a:p>
            <a:pPr marL="457200" indent="-457200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100000"/>
              <a:buFont typeface="+mj-lt"/>
              <a:buAutoNum type="arabicPeriod"/>
            </a:pPr>
            <a:r>
              <a:rPr lang="fr-FR" sz="24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Présentation </a:t>
            </a:r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et validation de la synthèse des </a:t>
            </a:r>
            <a:r>
              <a:rPr lang="fr-FR" sz="24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entretiens</a:t>
            </a:r>
          </a:p>
          <a:p>
            <a:pPr marL="457200" indent="-457200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100000"/>
              <a:buFont typeface="+mj-lt"/>
              <a:buAutoNum type="arabicPeriod"/>
            </a:pPr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Présentation des résultats de l’enquête lancée auprès des enseignants </a:t>
            </a:r>
            <a:endParaRPr lang="fr-FR" sz="2400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457200" indent="-457200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100000"/>
              <a:buFont typeface="+mj-lt"/>
              <a:buAutoNum type="arabicPeriod"/>
            </a:pPr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Échanges autour des questionnaires d’évaluation des formations (L,LP,M) </a:t>
            </a:r>
            <a:endParaRPr lang="en-GB" altLang="fr-FR" sz="2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" y="44624"/>
            <a:ext cx="11974390" cy="733354"/>
          </a:xfrm>
        </p:spPr>
        <p:txBody>
          <a:bodyPr>
            <a:normAutofit/>
          </a:bodyPr>
          <a:lstStyle/>
          <a:p>
            <a:pPr algn="ctr">
              <a:buClr>
                <a:schemeClr val="tx2"/>
              </a:buClr>
            </a:pPr>
            <a:r>
              <a:rPr lang="fr-FR" sz="18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SOMMAIRE</a:t>
            </a:r>
            <a:endParaRPr lang="fr-FR" sz="18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cxnSp>
        <p:nvCxnSpPr>
          <p:cNvPr id="7" name="Straight Connector 32"/>
          <p:cNvCxnSpPr/>
          <p:nvPr/>
        </p:nvCxnSpPr>
        <p:spPr>
          <a:xfrm flipV="1">
            <a:off x="391452" y="739262"/>
            <a:ext cx="11540045" cy="25442"/>
          </a:xfrm>
          <a:prstGeom prst="line">
            <a:avLst/>
          </a:prstGeom>
          <a:ln w="22225" cmpd="sng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192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44624"/>
            <a:ext cx="11974390" cy="733354"/>
          </a:xfrm>
        </p:spPr>
        <p:txBody>
          <a:bodyPr>
            <a:normAutofit/>
          </a:bodyPr>
          <a:lstStyle/>
          <a:p>
            <a:pPr algn="ctr">
              <a:buClr>
                <a:schemeClr val="tx2"/>
              </a:buClr>
            </a:pPr>
            <a:r>
              <a:rPr lang="fr-FR" sz="18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L’EVALUATION DES FORMATIONS ET DES ENSEIGNEMENTS</a:t>
            </a:r>
            <a:endParaRPr lang="fr-FR" sz="18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1199456" y="1164808"/>
            <a:ext cx="10225136" cy="34163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</a:rPr>
              <a:t>Bilan de l’évaluation des formations et des enseignements à la fin du contrat 2011- 2015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fr-FR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Des ressources</a:t>
            </a:r>
            <a:r>
              <a:rPr lang="fr-FR" dirty="0">
                <a:solidFill>
                  <a:srgbClr val="657D9D"/>
                </a:solidFill>
              </a:rPr>
              <a:t> « humaines</a:t>
            </a:r>
            <a:r>
              <a:rPr lang="fr-F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 » disponibles au sein de la </a:t>
            </a:r>
            <a:r>
              <a:rPr lang="fr-FR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DEEP</a:t>
            </a:r>
            <a:r>
              <a:rPr lang="fr-F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pour développer la démarche d’</a:t>
            </a:r>
            <a:r>
              <a:rPr lang="fr-FR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EFE</a:t>
            </a:r>
            <a:r>
              <a:rPr lang="fr-F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:</a:t>
            </a:r>
          </a:p>
          <a:p>
            <a:pPr marL="989013" indent="-285750">
              <a:buFont typeface="Arial" panose="020B0604020202020204" pitchFamily="34" charset="0"/>
              <a:buChar char="•"/>
              <a:defRPr/>
            </a:pPr>
            <a:r>
              <a:rPr lang="fr-F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Pôle évaluation des formations à l’OVE</a:t>
            </a:r>
          </a:p>
          <a:p>
            <a:pPr marL="989013" indent="-285750">
              <a:buFont typeface="Arial" panose="020B0604020202020204" pitchFamily="34" charset="0"/>
              <a:buChar char="•"/>
              <a:defRPr/>
            </a:pPr>
            <a:r>
              <a:rPr lang="fr-F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Responsable Qualité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fr-FR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Des outils et une méthodologie d’enquête d’</a:t>
            </a:r>
            <a:r>
              <a:rPr lang="fr-FR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EFE</a:t>
            </a:r>
            <a:r>
              <a:rPr lang="fr-F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mis en place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fr-FR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Des productions diverses (rapports, fiches par disciplines)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fr-FR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Peu de contacts avec les équipes pédagogiques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fr-FR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1199456" y="4730368"/>
            <a:ext cx="10225136" cy="147732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</a:rPr>
              <a:t>Aujourd’hui, un constat : </a:t>
            </a:r>
          </a:p>
          <a:p>
            <a:endParaRPr lang="fr-FR" dirty="0">
              <a:solidFill>
                <a:srgbClr val="00B0F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Les équipes pédagogiques ne connaissent et ne s’approprient pas les résultats d’</a:t>
            </a:r>
            <a:r>
              <a:rPr lang="fr-FR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EFE</a:t>
            </a:r>
            <a:endParaRPr lang="fr-FR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fr-FR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Inversement, l’établissement ne connaît pas suffisamment toutes les pratiques individuelles d’</a:t>
            </a:r>
            <a:r>
              <a:rPr lang="fr-FR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EFE</a:t>
            </a:r>
            <a:endParaRPr lang="fr-FR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6" name="Straight Connector 32"/>
          <p:cNvCxnSpPr/>
          <p:nvPr/>
        </p:nvCxnSpPr>
        <p:spPr>
          <a:xfrm flipV="1">
            <a:off x="391452" y="739262"/>
            <a:ext cx="11540045" cy="25442"/>
          </a:xfrm>
          <a:prstGeom prst="line">
            <a:avLst/>
          </a:prstGeom>
          <a:ln w="22225" cmpd="sng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302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04481"/>
            <a:ext cx="12191999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PRÉSENTATION DE LA DÉMARCHE D’AMÉLIORATION DE LA QUALITÉ DES FORMATIONS</a:t>
            </a:r>
            <a:endParaRPr lang="fr-FR" sz="1800" dirty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245361" y="1700808"/>
            <a:ext cx="3456384" cy="378565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endParaRPr lang="fr-FR" sz="2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285750" indent="-285750"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accent1">
                    <a:lumMod val="50000"/>
                  </a:schemeClr>
                </a:solidFill>
              </a:rPr>
              <a:t>Comment améliorer la qualité de nos formations ?</a:t>
            </a:r>
          </a:p>
          <a:p>
            <a:pPr marL="285750" indent="-285750"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endParaRPr lang="fr-FR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accent1">
                    <a:lumMod val="50000"/>
                  </a:schemeClr>
                </a:solidFill>
              </a:rPr>
              <a:t>Comment impliquer davantage les équipes pédagogiques ?</a:t>
            </a:r>
          </a:p>
          <a:p>
            <a:pPr marL="285750" indent="-285750"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endParaRPr lang="fr-FR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accent1">
                    <a:lumMod val="50000"/>
                  </a:schemeClr>
                </a:solidFill>
              </a:rPr>
              <a:t>Comment donner du sens à cette démarche et la redynamiser ?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fr-FR" sz="2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11" name="Diagramme 10"/>
          <p:cNvGraphicFramePr/>
          <p:nvPr>
            <p:extLst>
              <p:ext uri="{D42A27DB-BD31-4B8C-83A1-F6EECF244321}">
                <p14:modId xmlns:p14="http://schemas.microsoft.com/office/powerpoint/2010/main" val="507706313"/>
              </p:ext>
            </p:extLst>
          </p:nvPr>
        </p:nvGraphicFramePr>
        <p:xfrm>
          <a:off x="6528049" y="1052736"/>
          <a:ext cx="5904137" cy="4041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lèche vers le bas 3"/>
          <p:cNvSpPr/>
          <p:nvPr/>
        </p:nvSpPr>
        <p:spPr>
          <a:xfrm rot="16200000">
            <a:off x="3896829" y="2369622"/>
            <a:ext cx="288032" cy="365893"/>
          </a:xfrm>
          <a:prstGeom prst="down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>
              <a:solidFill>
                <a:srgbClr val="00B0F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6844391" y="5733256"/>
            <a:ext cx="5129998" cy="338466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accent1">
                    <a:lumMod val="50000"/>
                  </a:schemeClr>
                </a:solidFill>
              </a:rPr>
              <a:t>Proposition d’une « nouvelle » démarche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4367808" y="2137068"/>
            <a:ext cx="223224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2">
                    <a:lumMod val="75000"/>
                  </a:schemeClr>
                </a:solidFill>
              </a:rPr>
              <a:t>L’amélioration de la qualité des formations passe par plusieurs leviers</a:t>
            </a:r>
          </a:p>
        </p:txBody>
      </p:sp>
      <p:cxnSp>
        <p:nvCxnSpPr>
          <p:cNvPr id="9" name="Straight Connector 32"/>
          <p:cNvCxnSpPr/>
          <p:nvPr/>
        </p:nvCxnSpPr>
        <p:spPr>
          <a:xfrm flipV="1">
            <a:off x="391452" y="739262"/>
            <a:ext cx="11540045" cy="25442"/>
          </a:xfrm>
          <a:prstGeom prst="line">
            <a:avLst/>
          </a:prstGeom>
          <a:ln w="22225" cmpd="sng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2912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evron 4"/>
          <p:cNvSpPr/>
          <p:nvPr/>
        </p:nvSpPr>
        <p:spPr bwMode="auto">
          <a:xfrm>
            <a:off x="2279575" y="1684574"/>
            <a:ext cx="3303873" cy="1255878"/>
          </a:xfrm>
          <a:prstGeom prst="chevron">
            <a:avLst>
              <a:gd name="adj" fmla="val 22927"/>
            </a:avLst>
          </a:prstGeom>
          <a:solidFill>
            <a:schemeClr val="accent5">
              <a:lumMod val="40000"/>
              <a:lumOff val="60000"/>
            </a:schemeClr>
          </a:solidFill>
          <a:ln w="38100">
            <a:noFill/>
          </a:ln>
        </p:spPr>
        <p:txBody>
          <a:bodyPr wrap="square" anchor="ctr"/>
          <a:lstStyle/>
          <a:p>
            <a:pPr algn="ctr">
              <a:lnSpc>
                <a:spcPct val="85000"/>
              </a:lnSpc>
              <a:defRPr/>
            </a:pPr>
            <a:r>
              <a:rPr lang="en-GB" sz="1400" dirty="0" smtClean="0">
                <a:cs typeface="Arial" panose="020B0604020202020204" pitchFamily="34" charset="0"/>
              </a:rPr>
              <a:t>DIAGNOSTIC DES PRATIQUES D’EVALUATION DES FORMATIONS ET DES ENSEIGNEMENTS</a:t>
            </a:r>
            <a:endParaRPr lang="en-GB" sz="1400" dirty="0">
              <a:cs typeface="Arial" panose="020B0604020202020204" pitchFamily="34" charset="0"/>
            </a:endParaRPr>
          </a:p>
        </p:txBody>
      </p:sp>
      <p:sp>
        <p:nvSpPr>
          <p:cNvPr id="6" name="Pentagon 30"/>
          <p:cNvSpPr/>
          <p:nvPr/>
        </p:nvSpPr>
        <p:spPr bwMode="auto">
          <a:xfrm>
            <a:off x="420350" y="1676347"/>
            <a:ext cx="2029963" cy="1256400"/>
          </a:xfrm>
          <a:prstGeom prst="homePlate">
            <a:avLst>
              <a:gd name="adj" fmla="val 23105"/>
            </a:avLst>
          </a:prstGeom>
          <a:solidFill>
            <a:schemeClr val="accent2">
              <a:lumMod val="60000"/>
              <a:lumOff val="40000"/>
            </a:schemeClr>
          </a:solidFill>
          <a:ln w="38100">
            <a:noFill/>
          </a:ln>
        </p:spPr>
        <p:txBody>
          <a:bodyPr wrap="square" anchor="ctr"/>
          <a:lstStyle/>
          <a:p>
            <a:pPr algn="ctr">
              <a:lnSpc>
                <a:spcPct val="85000"/>
              </a:lnSpc>
              <a:defRPr/>
            </a:pPr>
            <a:r>
              <a:rPr lang="en-GB" sz="1300" dirty="0">
                <a:cs typeface="Arial" panose="020B0604020202020204" pitchFamily="34" charset="0"/>
              </a:rPr>
              <a:t>CADRAGE</a:t>
            </a:r>
          </a:p>
        </p:txBody>
      </p:sp>
      <p:sp>
        <p:nvSpPr>
          <p:cNvPr id="7" name="Chevron 6"/>
          <p:cNvSpPr/>
          <p:nvPr/>
        </p:nvSpPr>
        <p:spPr bwMode="auto">
          <a:xfrm>
            <a:off x="5447928" y="1692906"/>
            <a:ext cx="3384376" cy="1264103"/>
          </a:xfrm>
          <a:prstGeom prst="chevron">
            <a:avLst>
              <a:gd name="adj" fmla="val 22927"/>
            </a:avLst>
          </a:prstGeom>
          <a:solidFill>
            <a:schemeClr val="accent5">
              <a:lumMod val="40000"/>
              <a:lumOff val="60000"/>
            </a:schemeClr>
          </a:solidFill>
          <a:ln w="38100">
            <a:noFill/>
          </a:ln>
        </p:spPr>
        <p:txBody>
          <a:bodyPr wrap="square" anchor="ctr"/>
          <a:lstStyle/>
          <a:p>
            <a:pPr algn="ctr">
              <a:lnSpc>
                <a:spcPct val="85000"/>
              </a:lnSpc>
              <a:defRPr/>
            </a:pPr>
            <a:r>
              <a:rPr lang="en-GB" sz="1400" dirty="0" smtClean="0">
                <a:cs typeface="Arial" panose="020B0604020202020204" pitchFamily="34" charset="0"/>
              </a:rPr>
              <a:t>ADAPTATION DES QUESTIONNAIRES D’EVALUATION DES FORMATIONS</a:t>
            </a:r>
          </a:p>
        </p:txBody>
      </p:sp>
      <p:sp>
        <p:nvSpPr>
          <p:cNvPr id="9" name="Chevron 8"/>
          <p:cNvSpPr/>
          <p:nvPr/>
        </p:nvSpPr>
        <p:spPr bwMode="auto">
          <a:xfrm>
            <a:off x="8663444" y="1692905"/>
            <a:ext cx="3409220" cy="1275123"/>
          </a:xfrm>
          <a:prstGeom prst="chevron">
            <a:avLst>
              <a:gd name="adj" fmla="val 25837"/>
            </a:avLst>
          </a:prstGeom>
          <a:solidFill>
            <a:schemeClr val="accent5">
              <a:lumMod val="40000"/>
              <a:lumOff val="60000"/>
            </a:schemeClr>
          </a:solidFill>
          <a:ln w="38100">
            <a:noFill/>
          </a:ln>
        </p:spPr>
        <p:txBody>
          <a:bodyPr wrap="square" anchor="ctr"/>
          <a:lstStyle/>
          <a:p>
            <a:pPr algn="ctr">
              <a:lnSpc>
                <a:spcPct val="85000"/>
              </a:lnSpc>
              <a:defRPr/>
            </a:pPr>
            <a:r>
              <a:rPr lang="en-GB" sz="1400" dirty="0" smtClean="0">
                <a:cs typeface="Arial" panose="020B0604020202020204" pitchFamily="34" charset="0"/>
              </a:rPr>
              <a:t>MISE EN OEUVRE DES ENQUETES D’EVALUATION DES FORMATIONS</a:t>
            </a:r>
            <a:endParaRPr lang="en-GB" sz="1400" dirty="0">
              <a:cs typeface="Arial" panose="020B0604020202020204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5447928" y="3133066"/>
            <a:ext cx="3096344" cy="2451409"/>
          </a:xfrm>
          <a:prstGeom prst="roundRect">
            <a:avLst>
              <a:gd name="adj" fmla="val 5253"/>
            </a:avLst>
          </a:prstGeom>
          <a:solidFill>
            <a:schemeClr val="bg1"/>
          </a:solidFill>
          <a:ln w="9525"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anchorCtr="0"/>
          <a:lstStyle/>
          <a:p>
            <a:pPr marL="85725" indent="-85725">
              <a:lnSpc>
                <a:spcPct val="115000"/>
              </a:lnSpc>
              <a:buClr>
                <a:srgbClr val="6600CC"/>
              </a:buClr>
              <a:buFont typeface="Arial" panose="020B0604020202020204" pitchFamily="34" charset="0"/>
              <a:buChar char="•"/>
              <a:tabLst>
                <a:tab pos="85725" algn="l"/>
              </a:tabLst>
              <a:defRPr/>
            </a:pP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Retravailler les questionnaires </a:t>
            </a:r>
            <a:r>
              <a:rPr lang="fr-FR" sz="1400" dirty="0">
                <a:solidFill>
                  <a:schemeClr val="accent1">
                    <a:lumMod val="50000"/>
                  </a:schemeClr>
                </a:solidFill>
              </a:rPr>
              <a:t>« Tronc commun </a:t>
            </a: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</a:rPr>
              <a:t>» </a:t>
            </a: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 destination des L3, LP et M2 en se basant sur les résultats de la phase 1 (OVE)</a:t>
            </a:r>
          </a:p>
          <a:p>
            <a:pPr marL="85725" indent="-85725">
              <a:lnSpc>
                <a:spcPct val="115000"/>
              </a:lnSpc>
              <a:buClr>
                <a:srgbClr val="6600CC"/>
              </a:buClr>
              <a:buFont typeface="Arial" panose="020B0604020202020204" pitchFamily="34" charset="0"/>
              <a:buChar char="•"/>
              <a:tabLst>
                <a:tab pos="85725" algn="l"/>
              </a:tabLst>
              <a:defRPr/>
            </a:pP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Organiser des ateliers </a:t>
            </a:r>
            <a:r>
              <a:rPr lang="fr-FR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participatifs (enseignants de </a:t>
            </a: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l’étape 1</a:t>
            </a:r>
            <a:r>
              <a:rPr lang="fr-FR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VP CFVU</a:t>
            </a:r>
            <a:r>
              <a:rPr lang="fr-FR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ComFOI</a:t>
            </a: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fr-FR" sz="1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316502" y="3133065"/>
            <a:ext cx="2949575" cy="2446967"/>
          </a:xfrm>
          <a:prstGeom prst="roundRect">
            <a:avLst>
              <a:gd name="adj" fmla="val 5253"/>
            </a:avLst>
          </a:prstGeom>
          <a:solidFill>
            <a:schemeClr val="bg1"/>
          </a:solidFill>
          <a:ln w="9525"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85725" indent="-85725">
              <a:lnSpc>
                <a:spcPct val="115000"/>
              </a:lnSpc>
              <a:buClr>
                <a:srgbClr val="6600CC"/>
              </a:buClr>
              <a:buFont typeface="Arial" panose="020B0604020202020204" pitchFamily="34" charset="0"/>
              <a:buChar char="•"/>
              <a:tabLst>
                <a:tab pos="85725" algn="l"/>
              </a:tabLst>
              <a:defRPr/>
            </a:pP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Rencontrer </a:t>
            </a:r>
            <a:r>
              <a:rPr lang="fr-FR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 enseignants pour collecter et échanger sur leurs pratiques et leur perception de l’amélioration de la qualité des formations  </a:t>
            </a:r>
          </a:p>
          <a:p>
            <a:pPr marL="85725" indent="-85725">
              <a:lnSpc>
                <a:spcPct val="115000"/>
              </a:lnSpc>
              <a:buClr>
                <a:srgbClr val="6600CC"/>
              </a:buClr>
              <a:buFont typeface="Arial" panose="020B0604020202020204" pitchFamily="34" charset="0"/>
              <a:buChar char="•"/>
              <a:tabLst>
                <a:tab pos="85725" algn="l"/>
              </a:tabLst>
            </a:pPr>
            <a:r>
              <a:rPr lang="fr-FR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Réaliser une enquête auprès </a:t>
            </a: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 enseignants pour </a:t>
            </a:r>
            <a:r>
              <a:rPr lang="fr-FR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recenser leurs pratiques </a:t>
            </a: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d’Evaluation des Formations et des Enseignements</a:t>
            </a:r>
            <a:endParaRPr lang="fr-FR" sz="1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Oval 50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583448" y="1712269"/>
            <a:ext cx="290512" cy="280987"/>
          </a:xfrm>
          <a:prstGeom prst="ellipse">
            <a:avLst/>
          </a:prstGeom>
          <a:solidFill>
            <a:srgbClr val="6600CC"/>
          </a:solidFill>
          <a:ln>
            <a:noFill/>
          </a:ln>
          <a:extLst/>
        </p:spPr>
        <p:txBody>
          <a:bodyPr wrap="none" anchor="ctr"/>
          <a:lstStyle/>
          <a:p>
            <a:pPr algn="ctr"/>
            <a:r>
              <a:rPr lang="en-GB" sz="1400" b="1" dirty="0">
                <a:solidFill>
                  <a:schemeClr val="bg1"/>
                </a:solidFill>
                <a:ea typeface="MS Gothic" pitchFamily="49" charset="-128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687890" y="3133066"/>
            <a:ext cx="3096741" cy="2446966"/>
          </a:xfrm>
          <a:prstGeom prst="roundRect">
            <a:avLst>
              <a:gd name="adj" fmla="val 5253"/>
            </a:avLst>
          </a:prstGeom>
          <a:solidFill>
            <a:schemeClr val="bg1"/>
          </a:solidFill>
          <a:ln w="9525"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anchorCtr="0"/>
          <a:lstStyle/>
          <a:p>
            <a:pPr marL="85725" indent="-85725">
              <a:lnSpc>
                <a:spcPct val="115000"/>
              </a:lnSpc>
              <a:buClr>
                <a:srgbClr val="6600CC"/>
              </a:buClr>
              <a:buFont typeface="Arial" panose="020B0604020202020204" pitchFamily="34" charset="0"/>
              <a:buChar char="•"/>
              <a:tabLst>
                <a:tab pos="85725" algn="l"/>
              </a:tabLst>
              <a:defRPr/>
            </a:pP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</a:rPr>
              <a:t>Réaliser </a:t>
            </a:r>
            <a:r>
              <a:rPr lang="fr-FR" sz="1400" dirty="0">
                <a:solidFill>
                  <a:schemeClr val="accent1">
                    <a:lumMod val="50000"/>
                  </a:schemeClr>
                </a:solidFill>
              </a:rPr>
              <a:t>l’enquête auprès des étudiants inscrits en 2015-2016 (</a:t>
            </a: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</a:rPr>
              <a:t>L3, </a:t>
            </a:r>
            <a:r>
              <a:rPr lang="fr-FR" sz="1400" dirty="0">
                <a:solidFill>
                  <a:schemeClr val="accent1">
                    <a:lumMod val="50000"/>
                  </a:schemeClr>
                </a:solidFill>
              </a:rPr>
              <a:t>LP, </a:t>
            </a: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</a:rPr>
              <a:t>M2)</a:t>
            </a:r>
            <a:endParaRPr lang="fr-FR" sz="1400" dirty="0">
              <a:solidFill>
                <a:schemeClr val="accent1">
                  <a:lumMod val="50000"/>
                </a:schemeClr>
              </a:solidFill>
            </a:endParaRPr>
          </a:p>
          <a:p>
            <a:pPr marL="85725" indent="-85725">
              <a:lnSpc>
                <a:spcPct val="115000"/>
              </a:lnSpc>
              <a:buClr>
                <a:srgbClr val="6600CC"/>
              </a:buClr>
              <a:buFont typeface="Arial" panose="020B0604020202020204" pitchFamily="34" charset="0"/>
              <a:buChar char="•"/>
              <a:tabLst>
                <a:tab pos="85725" algn="l"/>
              </a:tabLst>
              <a:defRPr/>
            </a:pPr>
            <a:r>
              <a:rPr lang="fr-FR" sz="1400" dirty="0">
                <a:solidFill>
                  <a:schemeClr val="accent1">
                    <a:lumMod val="50000"/>
                  </a:schemeClr>
                </a:solidFill>
              </a:rPr>
              <a:t>Production de </a:t>
            </a: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</a:rPr>
              <a:t>résultats</a:t>
            </a:r>
            <a:endParaRPr lang="fr-FR" sz="1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5725" indent="-85725">
              <a:lnSpc>
                <a:spcPct val="115000"/>
              </a:lnSpc>
              <a:buClr>
                <a:srgbClr val="6600CC"/>
              </a:buClr>
              <a:buFont typeface="Arial" panose="020B0604020202020204" pitchFamily="34" charset="0"/>
              <a:buChar char="•"/>
              <a:tabLst>
                <a:tab pos="85725" algn="l"/>
              </a:tabLst>
              <a:defRPr/>
            </a:pP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Synthèse de l’évaluation</a:t>
            </a:r>
            <a:endParaRPr lang="fr-FR" sz="1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Clr>
                <a:srgbClr val="6600CC"/>
              </a:buClr>
              <a:tabLst>
                <a:tab pos="85725" algn="l"/>
              </a:tabLst>
              <a:defRPr/>
            </a:pPr>
            <a:endParaRPr lang="fr-FR" sz="1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3071664" y="2590865"/>
            <a:ext cx="1692000" cy="292388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fr-FR"/>
            </a:defPPr>
            <a:lvl1pPr>
              <a:defRPr sz="1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pPr algn="ctr"/>
            <a:r>
              <a:rPr lang="fr-FR" sz="1300" dirty="0" smtClean="0">
                <a:solidFill>
                  <a:srgbClr val="6600CC"/>
                </a:solidFill>
              </a:rPr>
              <a:t>Oct.- Déc. </a:t>
            </a:r>
            <a:r>
              <a:rPr lang="fr-FR" sz="1300" dirty="0">
                <a:solidFill>
                  <a:srgbClr val="6600CC"/>
                </a:solidFill>
              </a:rPr>
              <a:t>2015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6558457" y="2590865"/>
            <a:ext cx="1289519" cy="292388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fr-FR" sz="1300" dirty="0" smtClean="0">
                <a:solidFill>
                  <a:srgbClr val="6600CC"/>
                </a:solidFill>
              </a:rPr>
              <a:t>Janv.- Févr</a:t>
            </a:r>
            <a:r>
              <a:rPr lang="fr-FR" sz="1300" dirty="0">
                <a:solidFill>
                  <a:srgbClr val="6600CC"/>
                </a:solidFill>
              </a:rPr>
              <a:t>.</a:t>
            </a:r>
            <a:r>
              <a:rPr lang="fr-FR" sz="1300" dirty="0" smtClean="0">
                <a:solidFill>
                  <a:srgbClr val="6600CC"/>
                </a:solidFill>
              </a:rPr>
              <a:t> 2016</a:t>
            </a:r>
            <a:endParaRPr lang="fr-FR" sz="1300" dirty="0">
              <a:solidFill>
                <a:srgbClr val="6600CC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9624392" y="2590865"/>
            <a:ext cx="1461747" cy="292388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fr-FR" sz="1300" dirty="0" smtClean="0">
                <a:solidFill>
                  <a:srgbClr val="6600CC"/>
                </a:solidFill>
              </a:rPr>
              <a:t>Mars – Juillet 2016</a:t>
            </a:r>
            <a:endParaRPr lang="fr-FR" sz="1300" dirty="0">
              <a:solidFill>
                <a:srgbClr val="6600CC"/>
              </a:solidFill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429152" y="3133065"/>
            <a:ext cx="1778416" cy="2446967"/>
          </a:xfrm>
          <a:prstGeom prst="roundRect">
            <a:avLst>
              <a:gd name="adj" fmla="val 5253"/>
            </a:avLst>
          </a:prstGeom>
          <a:solidFill>
            <a:schemeClr val="bg1"/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anchorCtr="0"/>
          <a:lstStyle/>
          <a:p>
            <a:pPr marL="85725" indent="-85725">
              <a:lnSpc>
                <a:spcPct val="115000"/>
              </a:lnSpc>
              <a:buClr>
                <a:schemeClr val="accent2"/>
              </a:buClr>
              <a:buFont typeface="Arial" panose="020B0604020202020204" pitchFamily="34" charset="0"/>
              <a:buChar char="•"/>
              <a:tabLst>
                <a:tab pos="85725" algn="l"/>
              </a:tabLst>
              <a:defRPr/>
            </a:pPr>
            <a:r>
              <a:rPr lang="fr-FR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Valider le périmètre, la démarche et le planning proposés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515568" y="2590865"/>
            <a:ext cx="1692000" cy="292388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fr-FR"/>
            </a:defPPr>
            <a:lvl1pPr>
              <a:defRPr sz="1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pPr algn="ctr"/>
            <a:r>
              <a:rPr lang="fr-FR" sz="1300" dirty="0">
                <a:solidFill>
                  <a:srgbClr val="6600CC"/>
                </a:solidFill>
              </a:rPr>
              <a:t>M</a:t>
            </a:r>
            <a:r>
              <a:rPr lang="fr-FR" sz="1300" dirty="0" smtClean="0">
                <a:solidFill>
                  <a:srgbClr val="6600CC"/>
                </a:solidFill>
              </a:rPr>
              <a:t>ai 2015</a:t>
            </a:r>
            <a:endParaRPr lang="fr-FR" sz="1300" dirty="0">
              <a:solidFill>
                <a:srgbClr val="6600CC"/>
              </a:solidFill>
            </a:endParaRPr>
          </a:p>
        </p:txBody>
      </p:sp>
      <p:cxnSp>
        <p:nvCxnSpPr>
          <p:cNvPr id="4" name="Connecteur droit avec flèche 3"/>
          <p:cNvCxnSpPr/>
          <p:nvPr/>
        </p:nvCxnSpPr>
        <p:spPr bwMode="auto">
          <a:xfrm flipH="1">
            <a:off x="2232064" y="1502644"/>
            <a:ext cx="3132000" cy="0"/>
          </a:xfrm>
          <a:prstGeom prst="straightConnector1">
            <a:avLst/>
          </a:prstGeom>
          <a:noFill/>
          <a:ln w="9525" algn="ctr">
            <a:solidFill>
              <a:schemeClr val="tx1">
                <a:lumMod val="75000"/>
                <a:lumOff val="25000"/>
              </a:schemeClr>
            </a:solidFill>
            <a:prstDash val="dash"/>
            <a:round/>
            <a:headEnd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" name="Connecteur droit avec flèche 41"/>
          <p:cNvCxnSpPr/>
          <p:nvPr/>
        </p:nvCxnSpPr>
        <p:spPr bwMode="auto">
          <a:xfrm flipV="1">
            <a:off x="8568308" y="1502644"/>
            <a:ext cx="3240000" cy="8384"/>
          </a:xfrm>
          <a:prstGeom prst="straightConnector1">
            <a:avLst/>
          </a:prstGeom>
          <a:noFill/>
          <a:ln w="9525" algn="ctr">
            <a:solidFill>
              <a:schemeClr val="tx1">
                <a:lumMod val="75000"/>
                <a:lumOff val="25000"/>
              </a:schemeClr>
            </a:solidFill>
            <a:prstDash val="dash"/>
            <a:round/>
            <a:headEnd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ZoneTexte 22"/>
          <p:cNvSpPr txBox="1"/>
          <p:nvPr/>
        </p:nvSpPr>
        <p:spPr>
          <a:xfrm>
            <a:off x="5350395" y="980728"/>
            <a:ext cx="32658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1</a:t>
            </a:r>
          </a:p>
          <a:p>
            <a:pPr algn="ctr"/>
            <a:r>
              <a:rPr lang="fr-F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Année universitaire 2015-2016</a:t>
            </a:r>
            <a:endParaRPr lang="fr-FR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" name="Oval 50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832304" y="1718990"/>
            <a:ext cx="290512" cy="280987"/>
          </a:xfrm>
          <a:prstGeom prst="ellipse">
            <a:avLst/>
          </a:prstGeom>
          <a:solidFill>
            <a:srgbClr val="6600CC"/>
          </a:solidFill>
          <a:ln>
            <a:noFill/>
          </a:ln>
          <a:extLst/>
        </p:spPr>
        <p:txBody>
          <a:bodyPr wrap="none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  <a:ea typeface="MS Gothic" pitchFamily="49" charset="-128"/>
                <a:cs typeface="Arial" panose="020B0604020202020204" pitchFamily="34" charset="0"/>
              </a:rPr>
              <a:t>3</a:t>
            </a:r>
            <a:endParaRPr lang="en-GB" sz="1400" b="1" dirty="0">
              <a:solidFill>
                <a:schemeClr val="bg1"/>
              </a:solidFill>
              <a:ea typeface="MS Gothic" pitchFamily="49" charset="-128"/>
              <a:cs typeface="Arial" panose="020B0604020202020204" pitchFamily="34" charset="0"/>
            </a:endParaRPr>
          </a:p>
        </p:txBody>
      </p:sp>
      <p:cxnSp>
        <p:nvCxnSpPr>
          <p:cNvPr id="24" name="Straight Connector 32"/>
          <p:cNvCxnSpPr/>
          <p:nvPr/>
        </p:nvCxnSpPr>
        <p:spPr>
          <a:xfrm flipV="1">
            <a:off x="391452" y="739262"/>
            <a:ext cx="11540045" cy="25442"/>
          </a:xfrm>
          <a:prstGeom prst="line">
            <a:avLst/>
          </a:prstGeom>
          <a:ln w="22225" cmpd="sng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50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462459" y="1725226"/>
            <a:ext cx="290512" cy="280987"/>
          </a:xfrm>
          <a:prstGeom prst="ellipse">
            <a:avLst/>
          </a:prstGeom>
          <a:solidFill>
            <a:srgbClr val="6600CC"/>
          </a:solidFill>
          <a:ln>
            <a:noFill/>
          </a:ln>
          <a:extLst/>
        </p:spPr>
        <p:txBody>
          <a:bodyPr wrap="none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  <a:ea typeface="MS Gothic" pitchFamily="49" charset="-128"/>
                <a:cs typeface="Arial" panose="020B0604020202020204" pitchFamily="34" charset="0"/>
              </a:rPr>
              <a:t>1</a:t>
            </a:r>
            <a:endParaRPr lang="en-GB" sz="1400" b="1" dirty="0">
              <a:solidFill>
                <a:schemeClr val="bg1"/>
              </a:solidFill>
              <a:ea typeface="MS Gothic" pitchFamily="49" charset="-128"/>
              <a:cs typeface="Arial" panose="020B0604020202020204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0" y="17934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DÉMARCHE </a:t>
            </a:r>
            <a:r>
              <a:rPr lang="fr-FR" altLang="fr-FR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D’AMÉLIORATION DE LA QUALITÉ DES FORMATIONS – MÉTHODOLOGIE ET PLANNING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35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23728" y="1691165"/>
            <a:ext cx="7788696" cy="4900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ext Box 76">
            <a:hlinkHover r:id="" action="ppaction://noaction" highlightClick="1"/>
          </p:cNvPr>
          <p:cNvSpPr txBox="1">
            <a:spLocks noChangeArrowheads="1"/>
          </p:cNvSpPr>
          <p:nvPr/>
        </p:nvSpPr>
        <p:spPr bwMode="auto">
          <a:xfrm>
            <a:off x="2123728" y="1691165"/>
            <a:ext cx="8364760" cy="252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81000" indent="-381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100000"/>
              <a:buFont typeface="+mj-lt"/>
              <a:buAutoNum type="arabicPeriod"/>
            </a:pPr>
            <a:r>
              <a:rPr lang="en-GB" altLang="fr-FR" sz="2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Rappel du </a:t>
            </a:r>
            <a:r>
              <a:rPr lang="en-GB" altLang="fr-FR" sz="24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contexte</a:t>
            </a:r>
            <a:r>
              <a:rPr lang="en-GB" altLang="fr-FR" sz="2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et de la </a:t>
            </a:r>
            <a:r>
              <a:rPr lang="en-GB" altLang="fr-FR" sz="24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démarche</a:t>
            </a:r>
            <a:endParaRPr lang="en-GB" altLang="fr-FR" sz="2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457200" indent="-457200">
              <a:spcBef>
                <a:spcPct val="20000"/>
              </a:spcBef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fr-FR" sz="24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Présentation et validation de la synthèse des entretiens</a:t>
            </a:r>
          </a:p>
          <a:p>
            <a:pPr marL="457200" indent="-457200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100000"/>
              <a:buFont typeface="+mj-lt"/>
              <a:buAutoNum type="arabicPeriod"/>
            </a:pPr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Présentation des résultats de l’enquête lancée auprès des enseignants </a:t>
            </a:r>
          </a:p>
          <a:p>
            <a:pPr marL="457200" indent="-457200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100000"/>
              <a:buFont typeface="+mj-lt"/>
              <a:buAutoNum type="arabicPeriod"/>
            </a:pPr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Échanges autour des questionnaires d’évaluation des formations (L,LP,M) </a:t>
            </a:r>
            <a:endParaRPr lang="en-GB" altLang="fr-FR" sz="2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" y="44624"/>
            <a:ext cx="11974390" cy="733354"/>
          </a:xfrm>
        </p:spPr>
        <p:txBody>
          <a:bodyPr>
            <a:normAutofit/>
          </a:bodyPr>
          <a:lstStyle/>
          <a:p>
            <a:pPr algn="ctr">
              <a:buClr>
                <a:schemeClr val="tx2"/>
              </a:buClr>
            </a:pPr>
            <a:r>
              <a:rPr lang="fr-FR" sz="18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SOMMAIRE</a:t>
            </a:r>
            <a:endParaRPr lang="fr-FR" sz="18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cxnSp>
        <p:nvCxnSpPr>
          <p:cNvPr id="7" name="Straight Connector 32"/>
          <p:cNvCxnSpPr/>
          <p:nvPr/>
        </p:nvCxnSpPr>
        <p:spPr>
          <a:xfrm flipV="1">
            <a:off x="391452" y="739262"/>
            <a:ext cx="11540045" cy="25442"/>
          </a:xfrm>
          <a:prstGeom prst="line">
            <a:avLst/>
          </a:prstGeom>
          <a:ln w="22225" cmpd="sng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430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54397" y="790144"/>
            <a:ext cx="3600000" cy="403901"/>
          </a:xfrm>
          <a:prstGeom prst="roundRect">
            <a:avLst>
              <a:gd name="adj" fmla="val 6138"/>
            </a:avLst>
          </a:prstGeom>
          <a:solidFill>
            <a:schemeClr val="bg2"/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fr-FR" sz="1600" b="1" dirty="0" smtClean="0">
              <a:solidFill>
                <a:schemeClr val="accent2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fr-FR" sz="1600" b="1" dirty="0" smtClean="0">
              <a:solidFill>
                <a:schemeClr val="accent2"/>
              </a:solidFill>
            </a:endParaRPr>
          </a:p>
          <a:p>
            <a:pPr algn="ctr"/>
            <a:r>
              <a:rPr lang="fr-FR" sz="1600" b="1" dirty="0" smtClean="0">
                <a:solidFill>
                  <a:schemeClr val="accent2"/>
                </a:solidFill>
              </a:rPr>
              <a:t>Caractérisation des publics</a:t>
            </a:r>
            <a:endParaRPr lang="fr-FR" sz="1600" b="1" dirty="0">
              <a:solidFill>
                <a:schemeClr val="accent2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fr-FR" sz="1600" b="1" dirty="0" smtClean="0">
              <a:solidFill>
                <a:schemeClr val="accent2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fr-FR" sz="1600" b="1" dirty="0">
              <a:solidFill>
                <a:schemeClr val="accent2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24334" y="1307000"/>
            <a:ext cx="3630063" cy="1355354"/>
          </a:xfrm>
          <a:prstGeom prst="roundRect">
            <a:avLst>
              <a:gd name="adj" fmla="val 6138"/>
            </a:avLst>
          </a:prstGeom>
          <a:solidFill>
            <a:schemeClr val="bg1">
              <a:lumMod val="95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Connaître les publics accueillis : améliorer la communication des études menées par l’OVE auprès des enseignants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13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Mesurer l’attractivité de nos formations</a:t>
            </a:r>
          </a:p>
        </p:txBody>
      </p:sp>
      <p:sp>
        <p:nvSpPr>
          <p:cNvPr id="18" name="ZoneTexte 1"/>
          <p:cNvSpPr txBox="1">
            <a:spLocks noChangeArrowheads="1"/>
          </p:cNvSpPr>
          <p:nvPr/>
        </p:nvSpPr>
        <p:spPr bwMode="auto">
          <a:xfrm>
            <a:off x="0" y="109036"/>
            <a:ext cx="12192384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SYNTHÈSE DES 8 ENTRETIENS* MENÉS AUPRÈS DES ENSEIGNANTS DE L’</a:t>
            </a:r>
            <a:r>
              <a:rPr lang="fr-FR" altLang="fr-FR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UT2J</a:t>
            </a:r>
            <a:endParaRPr lang="fr-FR" altLang="fr-F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lvl="0" algn="ctr"/>
            <a:r>
              <a:rPr lang="fr-FR" altLang="fr-FR" sz="1600" b="1" dirty="0" smtClean="0">
                <a:solidFill>
                  <a:schemeClr val="accent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Amélioration de la qualité des formations</a:t>
            </a:r>
            <a:endParaRPr lang="fr-FR" altLang="fr-FR" sz="20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4367808" y="790145"/>
            <a:ext cx="3600000" cy="403901"/>
          </a:xfrm>
          <a:prstGeom prst="roundRect">
            <a:avLst>
              <a:gd name="adj" fmla="val 6138"/>
            </a:avLst>
          </a:prstGeom>
          <a:solidFill>
            <a:schemeClr val="bg2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fr-FR" sz="1600" b="1" dirty="0" smtClean="0">
              <a:solidFill>
                <a:schemeClr val="accent5"/>
              </a:solidFill>
            </a:endParaRPr>
          </a:p>
          <a:p>
            <a:pPr algn="ctr"/>
            <a:r>
              <a:rPr lang="fr-FR" sz="1600" b="1" dirty="0" smtClean="0">
                <a:solidFill>
                  <a:schemeClr val="accent5"/>
                </a:solidFill>
              </a:rPr>
              <a:t>Réussite des étudiants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fr-FR" sz="1600" b="1" dirty="0">
              <a:solidFill>
                <a:schemeClr val="accent5"/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4367808" y="1307000"/>
            <a:ext cx="3600000" cy="3351360"/>
          </a:xfrm>
          <a:prstGeom prst="roundRect">
            <a:avLst>
              <a:gd name="adj" fmla="val 10527"/>
            </a:avLst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Le niveau des étudiants à l’entrée à l’</a:t>
            </a:r>
            <a:r>
              <a:rPr lang="fr-FR" sz="1200" dirty="0" err="1" smtClean="0">
                <a:solidFill>
                  <a:schemeClr val="bg2">
                    <a:lumMod val="25000"/>
                  </a:schemeClr>
                </a:solidFill>
              </a:rPr>
              <a:t>UT2J</a:t>
            </a: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 conditionne la réussite des étudiants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6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bg2">
                    <a:lumMod val="25000"/>
                  </a:schemeClr>
                </a:solidFill>
              </a:rPr>
              <a:t>Mesurer </a:t>
            </a: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la présence </a:t>
            </a:r>
            <a:r>
              <a:rPr lang="fr-FR" sz="1200" dirty="0">
                <a:solidFill>
                  <a:schemeClr val="bg2">
                    <a:lumMod val="25000"/>
                  </a:schemeClr>
                </a:solidFill>
              </a:rPr>
              <a:t>aux cours et aux examens, </a:t>
            </a: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l’implication </a:t>
            </a:r>
            <a:r>
              <a:rPr lang="fr-FR" sz="1200" dirty="0">
                <a:solidFill>
                  <a:schemeClr val="bg2">
                    <a:lumMod val="25000"/>
                  </a:schemeClr>
                </a:solidFill>
              </a:rPr>
              <a:t>et </a:t>
            </a: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la motivation </a:t>
            </a:r>
            <a:r>
              <a:rPr lang="fr-FR" sz="1200" dirty="0">
                <a:solidFill>
                  <a:schemeClr val="bg2">
                    <a:lumMod val="25000"/>
                  </a:schemeClr>
                </a:solidFill>
              </a:rPr>
              <a:t>des </a:t>
            </a: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étudiants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600" dirty="0">
              <a:solidFill>
                <a:schemeClr val="bg2">
                  <a:lumMod val="25000"/>
                </a:schemeClr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Réfléchir sur ce qu’est la réussite : validation d’UE, acquisition de compétences et de méthodologie, obtention de l’année d’études, obtention du diplôme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6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Avoir un projet d’études et/ou </a:t>
            </a:r>
            <a:r>
              <a:rPr lang="fr-FR" sz="1200" dirty="0">
                <a:solidFill>
                  <a:schemeClr val="bg2">
                    <a:lumMod val="25000"/>
                  </a:schemeClr>
                </a:solidFill>
              </a:rPr>
              <a:t>un projet </a:t>
            </a: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professionnel semble être un des facteurs de réussite des étudiants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6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Amener l’étudiant à s’intégrer et à être plus présent au sein de l’université (appartenance à un groupe, association, vie culturelle et sportive, implication dans les UE d’ouverture,…)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266214" y="790147"/>
            <a:ext cx="3600000" cy="403900"/>
          </a:xfrm>
          <a:prstGeom prst="roundRect">
            <a:avLst>
              <a:gd name="adj" fmla="val 6138"/>
            </a:avLst>
          </a:prstGeom>
          <a:solidFill>
            <a:schemeClr val="bg2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fr-FR" sz="1600" b="1" dirty="0" smtClean="0">
              <a:solidFill>
                <a:srgbClr val="C0000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fr-FR" sz="1600" b="1" dirty="0" smtClean="0">
              <a:solidFill>
                <a:srgbClr val="C00000"/>
              </a:solidFill>
            </a:endParaRPr>
          </a:p>
          <a:p>
            <a:pPr algn="ctr"/>
            <a:r>
              <a:rPr lang="fr-FR" sz="1600" b="1" dirty="0" smtClean="0">
                <a:solidFill>
                  <a:srgbClr val="C00000"/>
                </a:solidFill>
              </a:rPr>
              <a:t>Moyens</a:t>
            </a:r>
            <a:endParaRPr lang="fr-FR" sz="1600" b="1" dirty="0">
              <a:solidFill>
                <a:srgbClr val="C0000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fr-FR" sz="1600" b="1" dirty="0" smtClean="0">
              <a:solidFill>
                <a:srgbClr val="C0000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fr-FR" sz="1600" b="1" dirty="0">
              <a:solidFill>
                <a:srgbClr val="C00000"/>
              </a:solidFill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8266214" y="1313296"/>
            <a:ext cx="3600000" cy="3077250"/>
          </a:xfrm>
          <a:prstGeom prst="roundRect">
            <a:avLst>
              <a:gd name="adj" fmla="val 6138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S’assurer que les plages horaires permettent aux étudiants d’être présents au début de leurs cours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6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Mesurer les </a:t>
            </a:r>
            <a:r>
              <a:rPr lang="fr-FR" sz="1200" dirty="0">
                <a:solidFill>
                  <a:schemeClr val="bg2">
                    <a:lumMod val="25000"/>
                  </a:schemeClr>
                </a:solidFill>
              </a:rPr>
              <a:t>moyens (humains, matériels et financiers) attribués à la </a:t>
            </a: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formation 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encadrement </a:t>
            </a:r>
            <a:r>
              <a:rPr lang="fr-FR" sz="1200" dirty="0">
                <a:solidFill>
                  <a:schemeClr val="bg2">
                    <a:lumMod val="25000"/>
                  </a:schemeClr>
                </a:solidFill>
              </a:rPr>
              <a:t>suffisant</a:t>
            </a: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suivi administratif,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qualité </a:t>
            </a:r>
            <a:r>
              <a:rPr lang="fr-FR" sz="1200" dirty="0">
                <a:solidFill>
                  <a:schemeClr val="bg2">
                    <a:lumMod val="25000"/>
                  </a:schemeClr>
                </a:solidFill>
              </a:rPr>
              <a:t>des </a:t>
            </a: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locaux,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équipement </a:t>
            </a:r>
            <a:r>
              <a:rPr lang="fr-FR" sz="1200" dirty="0">
                <a:solidFill>
                  <a:schemeClr val="bg2">
                    <a:lumMod val="25000"/>
                  </a:schemeClr>
                </a:solidFill>
              </a:rPr>
              <a:t>des salles de </a:t>
            </a: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cours,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sz="1200" dirty="0">
                <a:solidFill>
                  <a:schemeClr val="bg2">
                    <a:lumMod val="25000"/>
                  </a:schemeClr>
                </a:solidFill>
              </a:rPr>
              <a:t>disposer de suffisamment de matériels </a:t>
            </a: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récents.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6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Suivre l’évolution des nouvelles technologies par le biais de formations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6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bg2">
                    <a:lumMod val="25000"/>
                  </a:schemeClr>
                </a:solidFill>
              </a:rPr>
              <a:t>Améliorer les conditions d’enseignement : taille des </a:t>
            </a:r>
            <a:r>
              <a:rPr lang="fr-FR" sz="1200" dirty="0">
                <a:solidFill>
                  <a:schemeClr val="bg2">
                    <a:lumMod val="25000"/>
                  </a:schemeClr>
                </a:solidFill>
              </a:rPr>
              <a:t>groupes et adéquation salle/taille groupe</a:t>
            </a:r>
          </a:p>
        </p:txBody>
      </p:sp>
      <p:cxnSp>
        <p:nvCxnSpPr>
          <p:cNvPr id="29" name="Straight Connector 32"/>
          <p:cNvCxnSpPr/>
          <p:nvPr/>
        </p:nvCxnSpPr>
        <p:spPr>
          <a:xfrm flipV="1">
            <a:off x="326169" y="667254"/>
            <a:ext cx="11540045" cy="25442"/>
          </a:xfrm>
          <a:prstGeom prst="line">
            <a:avLst/>
          </a:prstGeom>
          <a:ln w="22225" cmpd="sng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354397" y="6372036"/>
            <a:ext cx="11511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>
                <a:solidFill>
                  <a:schemeClr val="accent1">
                    <a:lumMod val="50000"/>
                  </a:schemeClr>
                </a:solidFill>
              </a:rPr>
              <a:t>* Entretiens </a:t>
            </a:r>
            <a:r>
              <a:rPr lang="fr-FR" sz="900" dirty="0">
                <a:solidFill>
                  <a:schemeClr val="accent1">
                    <a:lumMod val="50000"/>
                  </a:schemeClr>
                </a:solidFill>
              </a:rPr>
              <a:t>réalisés</a:t>
            </a:r>
            <a:r>
              <a:rPr lang="fr-FR" sz="900" dirty="0" smtClean="0">
                <a:solidFill>
                  <a:schemeClr val="accent1">
                    <a:lumMod val="50000"/>
                  </a:schemeClr>
                </a:solidFill>
              </a:rPr>
              <a:t> auprès de 10 enseignants (2 PR - 7 </a:t>
            </a:r>
            <a:r>
              <a:rPr lang="fr-FR" sz="900" dirty="0" err="1" smtClean="0">
                <a:solidFill>
                  <a:schemeClr val="accent1">
                    <a:lumMod val="50000"/>
                  </a:schemeClr>
                </a:solidFill>
              </a:rPr>
              <a:t>MCF</a:t>
            </a:r>
            <a:r>
              <a:rPr lang="fr-FR" sz="900" dirty="0" smtClean="0">
                <a:solidFill>
                  <a:schemeClr val="accent1">
                    <a:lumMod val="50000"/>
                  </a:schemeClr>
                </a:solidFill>
              </a:rPr>
              <a:t> – 1 </a:t>
            </a:r>
            <a:r>
              <a:rPr lang="fr-FR" sz="900" dirty="0" err="1" smtClean="0">
                <a:solidFill>
                  <a:schemeClr val="accent1">
                    <a:lumMod val="50000"/>
                  </a:schemeClr>
                </a:solidFill>
              </a:rPr>
              <a:t>PRAG</a:t>
            </a:r>
            <a:r>
              <a:rPr lang="fr-FR" sz="900" dirty="0" smtClean="0">
                <a:solidFill>
                  <a:schemeClr val="accent1">
                    <a:lumMod val="50000"/>
                  </a:schemeClr>
                </a:solidFill>
              </a:rPr>
              <a:t>) et 2 responsables administratifs.</a:t>
            </a:r>
          </a:p>
          <a:p>
            <a:pPr algn="r"/>
            <a:r>
              <a:rPr lang="fr-FR" sz="900" dirty="0" smtClean="0">
                <a:solidFill>
                  <a:schemeClr val="accent1">
                    <a:lumMod val="50000"/>
                  </a:schemeClr>
                </a:solidFill>
              </a:rPr>
              <a:t>   Disciplines : </a:t>
            </a:r>
            <a:r>
              <a:rPr lang="fr-FR" sz="900" dirty="0">
                <a:solidFill>
                  <a:schemeClr val="accent1">
                    <a:lumMod val="50000"/>
                  </a:schemeClr>
                </a:solidFill>
              </a:rPr>
              <a:t>Musique, Math/Info, </a:t>
            </a:r>
            <a:r>
              <a:rPr lang="fr-FR" sz="900" dirty="0" smtClean="0">
                <a:solidFill>
                  <a:schemeClr val="accent1">
                    <a:lumMod val="50000"/>
                  </a:schemeClr>
                </a:solidFill>
              </a:rPr>
              <a:t>Sociologie, Sciences </a:t>
            </a:r>
            <a:r>
              <a:rPr lang="fr-FR" sz="900" dirty="0">
                <a:solidFill>
                  <a:schemeClr val="accent1">
                    <a:lumMod val="50000"/>
                  </a:schemeClr>
                </a:solidFill>
              </a:rPr>
              <a:t>du langage, IUT de Blagnac, Espagnol, LEA et Histoire de </a:t>
            </a:r>
            <a:r>
              <a:rPr lang="fr-FR" sz="900" dirty="0" smtClean="0">
                <a:solidFill>
                  <a:schemeClr val="accent1">
                    <a:lumMod val="50000"/>
                  </a:schemeClr>
                </a:solidFill>
              </a:rPr>
              <a:t>l’art.</a:t>
            </a:r>
            <a:endParaRPr lang="fr-FR" sz="9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324333" y="2759804"/>
            <a:ext cx="3630063" cy="1630742"/>
          </a:xfrm>
          <a:prstGeom prst="roundRect">
            <a:avLst>
              <a:gd name="adj" fmla="val 6138"/>
            </a:avLst>
          </a:prstGeom>
          <a:solidFill>
            <a:schemeClr val="bg1">
              <a:lumMod val="95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100" b="1" dirty="0" smtClean="0">
                <a:solidFill>
                  <a:srgbClr val="996633"/>
                </a:solidFill>
              </a:rPr>
              <a:t>Propositions lors de la réunion du 19/02/2016</a:t>
            </a:r>
          </a:p>
          <a:p>
            <a:endParaRPr lang="fr-FR" sz="1000" b="1" dirty="0" smtClean="0">
              <a:solidFill>
                <a:srgbClr val="996633"/>
              </a:solidFill>
            </a:endParaRPr>
          </a:p>
          <a:p>
            <a:r>
              <a:rPr lang="fr-FR" sz="1100" b="1" dirty="0" smtClean="0">
                <a:solidFill>
                  <a:srgbClr val="996633"/>
                </a:solidFill>
              </a:rPr>
              <a:t>Pour mesurer l’attractivité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100" dirty="0" smtClean="0">
                <a:solidFill>
                  <a:srgbClr val="996633"/>
                </a:solidFill>
              </a:rPr>
              <a:t>Utiliser les données collectées lors des inscriptions en ligne (Admission Post Bac et e-candidatures en Sociologie)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100" dirty="0" smtClean="0">
                <a:solidFill>
                  <a:srgbClr val="996633"/>
                </a:solidFill>
              </a:rPr>
              <a:t>Comparer les formations de notre établissement avec celles d’établissements similaires (site du Ministère)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100" dirty="0" smtClean="0">
                <a:solidFill>
                  <a:srgbClr val="996633"/>
                </a:solidFill>
              </a:rPr>
              <a:t>Mettre en place des enquêtes à l’inscription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1300" dirty="0" smtClean="0">
              <a:solidFill>
                <a:srgbClr val="996633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4367808" y="4725144"/>
            <a:ext cx="3600000" cy="1184349"/>
          </a:xfrm>
          <a:prstGeom prst="roundRect">
            <a:avLst>
              <a:gd name="adj" fmla="val 10527"/>
            </a:avLst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100" b="1" dirty="0">
                <a:solidFill>
                  <a:srgbClr val="996633"/>
                </a:solidFill>
              </a:rPr>
              <a:t>Propositions lors de la réunion du 19/02/2016</a:t>
            </a:r>
          </a:p>
          <a:p>
            <a:endParaRPr lang="fr-FR" sz="400" b="1" dirty="0">
              <a:solidFill>
                <a:srgbClr val="996633"/>
              </a:solidFill>
            </a:endParaRPr>
          </a:p>
          <a:p>
            <a:r>
              <a:rPr lang="fr-FR" sz="1100" b="1" dirty="0">
                <a:solidFill>
                  <a:srgbClr val="996633"/>
                </a:solidFill>
              </a:rPr>
              <a:t>Pour </a:t>
            </a:r>
            <a:r>
              <a:rPr lang="fr-FR" sz="1100" b="1" dirty="0" smtClean="0">
                <a:solidFill>
                  <a:srgbClr val="996633"/>
                </a:solidFill>
              </a:rPr>
              <a:t>améliorer la réussite</a:t>
            </a:r>
            <a:endParaRPr lang="fr-FR" sz="1100" b="1" dirty="0">
              <a:solidFill>
                <a:srgbClr val="996633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100" dirty="0" smtClean="0">
                <a:solidFill>
                  <a:srgbClr val="996633"/>
                </a:solidFill>
              </a:rPr>
              <a:t>Encourager les enseignants à développer le travail en équipe des étudiants (auto-présentation, projet en groupe) mais également des activités communes (sport, culture,…)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1300" dirty="0">
              <a:solidFill>
                <a:srgbClr val="996633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1300" dirty="0" smtClean="0">
              <a:solidFill>
                <a:srgbClr val="996633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13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8266214" y="4437112"/>
            <a:ext cx="3600000" cy="1900759"/>
          </a:xfrm>
          <a:prstGeom prst="roundRect">
            <a:avLst>
              <a:gd name="adj" fmla="val 6138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100" b="1" dirty="0">
                <a:solidFill>
                  <a:srgbClr val="996633"/>
                </a:solidFill>
              </a:rPr>
              <a:t>Propositions lors de la réunion du 19/02/2016</a:t>
            </a:r>
          </a:p>
          <a:p>
            <a:endParaRPr lang="fr-FR" sz="500" b="1" dirty="0">
              <a:solidFill>
                <a:srgbClr val="996633"/>
              </a:solidFill>
            </a:endParaRPr>
          </a:p>
          <a:p>
            <a:r>
              <a:rPr lang="fr-FR" sz="1100" b="1" dirty="0">
                <a:solidFill>
                  <a:srgbClr val="996633"/>
                </a:solidFill>
              </a:rPr>
              <a:t>Pour </a:t>
            </a:r>
            <a:r>
              <a:rPr lang="fr-FR" sz="1100" b="1" dirty="0" smtClean="0">
                <a:solidFill>
                  <a:srgbClr val="996633"/>
                </a:solidFill>
              </a:rPr>
              <a:t>améliorer les conditions d’enseignements</a:t>
            </a:r>
            <a:endParaRPr lang="fr-FR" sz="1100" b="1" dirty="0">
              <a:solidFill>
                <a:srgbClr val="996633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100" dirty="0" smtClean="0">
                <a:solidFill>
                  <a:srgbClr val="996633"/>
                </a:solidFill>
              </a:rPr>
              <a:t>Fédérer les enseignants favorables à la modification des plages horaires afin que l’étudiant puisse assister à la totalité du cours (valider cette organisation au niveau de l’établissement)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100" dirty="0" smtClean="0">
                <a:solidFill>
                  <a:srgbClr val="996633"/>
                </a:solidFill>
              </a:rPr>
              <a:t>Communiquer et former les enseignants à de nouveaux outils acquis par l’établissement (par exemple : achat de 400 boitiers « réponses </a:t>
            </a:r>
          </a:p>
          <a:p>
            <a:pPr marL="179388"/>
            <a:r>
              <a:rPr lang="fr-FR" sz="1100" dirty="0" smtClean="0">
                <a:solidFill>
                  <a:srgbClr val="996633"/>
                </a:solidFill>
              </a:rPr>
              <a:t>utilisable par les étudiants en amphi »</a:t>
            </a:r>
            <a:endParaRPr lang="fr-FR" sz="11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660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3" grpId="0" animBg="1"/>
      <p:bldP spid="24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oneTexte 1"/>
          <p:cNvSpPr txBox="1">
            <a:spLocks noChangeArrowheads="1"/>
          </p:cNvSpPr>
          <p:nvPr/>
        </p:nvSpPr>
        <p:spPr bwMode="auto">
          <a:xfrm>
            <a:off x="0" y="-12725"/>
            <a:ext cx="12192384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SYNTHÈSE DES 8 ENTRETIENS* MENÉS AUPRÈS DES ENSEIGNANTS DE L’</a:t>
            </a:r>
            <a:r>
              <a:rPr lang="fr-FR" altLang="fr-FR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UT2J</a:t>
            </a:r>
            <a:endParaRPr lang="fr-FR" altLang="fr-F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lvl="0" algn="ctr"/>
            <a:r>
              <a:rPr lang="fr-FR" altLang="fr-FR" sz="1600" b="1" dirty="0" smtClean="0">
                <a:solidFill>
                  <a:schemeClr val="accent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Amélioration de la qualité des formations</a:t>
            </a:r>
            <a:endParaRPr lang="fr-FR" altLang="fr-FR" sz="20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504862" y="764704"/>
            <a:ext cx="3600000" cy="403901"/>
          </a:xfrm>
          <a:prstGeom prst="roundRect">
            <a:avLst>
              <a:gd name="adj" fmla="val 6138"/>
            </a:avLst>
          </a:prstGeom>
          <a:solidFill>
            <a:schemeClr val="bg1">
              <a:lumMod val="95000"/>
            </a:schemeClr>
          </a:solidFill>
          <a:ln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fr-FR" sz="1600" b="1" dirty="0" smtClean="0">
              <a:solidFill>
                <a:srgbClr val="66330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fr-FR" sz="1600" b="1" dirty="0" smtClean="0">
              <a:solidFill>
                <a:srgbClr val="663300"/>
              </a:solidFill>
            </a:endParaRPr>
          </a:p>
          <a:p>
            <a:pPr algn="ctr"/>
            <a:r>
              <a:rPr lang="fr-FR" sz="1600" b="1" dirty="0" smtClean="0">
                <a:solidFill>
                  <a:srgbClr val="663300"/>
                </a:solidFill>
              </a:rPr>
              <a:t>Pédagogie</a:t>
            </a:r>
            <a:endParaRPr lang="fr-FR" sz="1600" b="1" dirty="0">
              <a:solidFill>
                <a:srgbClr val="66330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fr-FR" sz="1600" b="1" dirty="0" smtClean="0">
              <a:solidFill>
                <a:srgbClr val="66330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fr-FR" sz="1600" b="1" dirty="0">
              <a:solidFill>
                <a:srgbClr val="663300"/>
              </a:solidFill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504862" y="1275260"/>
            <a:ext cx="3600000" cy="5503800"/>
          </a:xfrm>
          <a:prstGeom prst="roundRect">
            <a:avLst>
              <a:gd name="adj" fmla="val 6138"/>
            </a:avLst>
          </a:prstGeom>
          <a:solidFill>
            <a:schemeClr val="bg1">
              <a:lumMod val="95000"/>
            </a:schemeClr>
          </a:solidFill>
          <a:ln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300" dirty="0">
                <a:solidFill>
                  <a:schemeClr val="tx1"/>
                </a:solidFill>
              </a:rPr>
              <a:t>Communiquer sur le contenu de la formation : adéquation entre les attentes des étudiants et le programme de la </a:t>
            </a:r>
            <a:r>
              <a:rPr lang="fr-FR" sz="1300" dirty="0" smtClean="0">
                <a:solidFill>
                  <a:schemeClr val="tx1"/>
                </a:solidFill>
              </a:rPr>
              <a:t>formation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700" dirty="0" smtClean="0">
              <a:solidFill>
                <a:schemeClr val="tx1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300" dirty="0" smtClean="0">
                <a:solidFill>
                  <a:schemeClr val="tx1"/>
                </a:solidFill>
              </a:rPr>
              <a:t>Sensibiliser </a:t>
            </a:r>
            <a:r>
              <a:rPr lang="fr-FR" sz="1300" dirty="0">
                <a:solidFill>
                  <a:schemeClr val="tx1"/>
                </a:solidFill>
              </a:rPr>
              <a:t>au fait d’avoir un </a:t>
            </a:r>
            <a:r>
              <a:rPr lang="fr-FR" sz="1300" dirty="0" smtClean="0">
                <a:solidFill>
                  <a:schemeClr val="tx1"/>
                </a:solidFill>
              </a:rPr>
              <a:t>projet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700" dirty="0" smtClean="0">
              <a:solidFill>
                <a:schemeClr val="tx1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300" dirty="0" smtClean="0">
                <a:solidFill>
                  <a:schemeClr val="tx1"/>
                </a:solidFill>
              </a:rPr>
              <a:t>Rendre </a:t>
            </a:r>
            <a:r>
              <a:rPr lang="fr-FR" sz="1300" dirty="0">
                <a:solidFill>
                  <a:schemeClr val="tx1"/>
                </a:solidFill>
              </a:rPr>
              <a:t>les étudiants actifs et </a:t>
            </a:r>
            <a:r>
              <a:rPr lang="fr-FR" sz="1300" dirty="0" smtClean="0">
                <a:solidFill>
                  <a:schemeClr val="tx1"/>
                </a:solidFill>
              </a:rPr>
              <a:t>acteurs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700" dirty="0" smtClean="0">
              <a:solidFill>
                <a:schemeClr val="tx1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300" dirty="0" smtClean="0">
                <a:solidFill>
                  <a:schemeClr val="tx1"/>
                </a:solidFill>
              </a:rPr>
              <a:t>Créer </a:t>
            </a:r>
            <a:r>
              <a:rPr lang="fr-FR" sz="1300" dirty="0">
                <a:solidFill>
                  <a:schemeClr val="tx1"/>
                </a:solidFill>
              </a:rPr>
              <a:t>de l’échange entre enseignants et </a:t>
            </a:r>
            <a:r>
              <a:rPr lang="fr-FR" sz="1300" dirty="0" smtClean="0">
                <a:solidFill>
                  <a:schemeClr val="tx1"/>
                </a:solidFill>
              </a:rPr>
              <a:t>étudiants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700" dirty="0" smtClean="0">
              <a:solidFill>
                <a:schemeClr val="tx1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300" dirty="0" smtClean="0">
                <a:solidFill>
                  <a:schemeClr val="tx1"/>
                </a:solidFill>
              </a:rPr>
              <a:t>Adapter les </a:t>
            </a:r>
            <a:r>
              <a:rPr lang="fr-FR" sz="1300" dirty="0">
                <a:solidFill>
                  <a:schemeClr val="tx1"/>
                </a:solidFill>
              </a:rPr>
              <a:t>enseignements par rapport au niveau des </a:t>
            </a:r>
            <a:r>
              <a:rPr lang="fr-FR" sz="1300" dirty="0" smtClean="0">
                <a:solidFill>
                  <a:schemeClr val="tx1"/>
                </a:solidFill>
              </a:rPr>
              <a:t>étudiants/Maintenir le </a:t>
            </a:r>
            <a:r>
              <a:rPr lang="fr-FR" sz="1300" dirty="0">
                <a:solidFill>
                  <a:schemeClr val="tx1"/>
                </a:solidFill>
              </a:rPr>
              <a:t>niveau d’exigence quel que soit le niveau des </a:t>
            </a:r>
            <a:r>
              <a:rPr lang="fr-FR" sz="1300" dirty="0" smtClean="0">
                <a:solidFill>
                  <a:schemeClr val="tx1"/>
                </a:solidFill>
              </a:rPr>
              <a:t>étudiants 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700" dirty="0" smtClean="0">
              <a:solidFill>
                <a:schemeClr val="tx1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300" dirty="0" smtClean="0">
                <a:solidFill>
                  <a:schemeClr val="tx1"/>
                </a:solidFill>
              </a:rPr>
              <a:t>Mettre </a:t>
            </a:r>
            <a:r>
              <a:rPr lang="fr-FR" sz="1300" dirty="0">
                <a:solidFill>
                  <a:schemeClr val="tx1"/>
                </a:solidFill>
              </a:rPr>
              <a:t>en </a:t>
            </a:r>
            <a:r>
              <a:rPr lang="fr-FR" sz="1300" dirty="0" smtClean="0">
                <a:solidFill>
                  <a:schemeClr val="tx1"/>
                </a:solidFill>
              </a:rPr>
              <a:t>place, maintenir le tutorat </a:t>
            </a:r>
            <a:r>
              <a:rPr lang="fr-FR" sz="1100" i="1" dirty="0" smtClean="0">
                <a:solidFill>
                  <a:schemeClr val="tx1"/>
                </a:solidFill>
              </a:rPr>
              <a:t>(actuellement sur budget propre des départements)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700" dirty="0">
              <a:solidFill>
                <a:schemeClr val="tx1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300" dirty="0" smtClean="0">
                <a:solidFill>
                  <a:schemeClr val="tx1"/>
                </a:solidFill>
              </a:rPr>
              <a:t>Mener et poursuivre une réflexion collective en groupes de travail dans les équipes pédagogiques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700" dirty="0" smtClean="0">
              <a:solidFill>
                <a:schemeClr val="tx1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300" dirty="0">
                <a:solidFill>
                  <a:schemeClr val="tx1"/>
                </a:solidFill>
              </a:rPr>
              <a:t>Mettre en place les conseils de perfectionnement </a:t>
            </a:r>
            <a:endParaRPr lang="fr-FR" sz="1300" dirty="0" smtClean="0">
              <a:solidFill>
                <a:schemeClr val="tx1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700" dirty="0">
              <a:solidFill>
                <a:schemeClr val="tx1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300" dirty="0" smtClean="0">
                <a:solidFill>
                  <a:schemeClr val="tx1"/>
                </a:solidFill>
              </a:rPr>
              <a:t>Suivre l’innovation pédagogique 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700" dirty="0" smtClean="0">
              <a:solidFill>
                <a:schemeClr val="tx1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300" dirty="0" smtClean="0">
                <a:solidFill>
                  <a:schemeClr val="tx1"/>
                </a:solidFill>
              </a:rPr>
              <a:t>Évaluer les enseignants pas seulement par rapport à la recherche mais aussi prendre en compte l’enseignement</a:t>
            </a:r>
            <a:endParaRPr lang="fr-FR" sz="1300" dirty="0">
              <a:solidFill>
                <a:schemeClr val="tx1"/>
              </a:solidFill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4258469" y="764704"/>
            <a:ext cx="3600000" cy="403901"/>
          </a:xfrm>
          <a:prstGeom prst="roundRect">
            <a:avLst>
              <a:gd name="adj" fmla="val 6138"/>
            </a:avLst>
          </a:prstGeom>
          <a:solidFill>
            <a:schemeClr val="bg1">
              <a:lumMod val="95000"/>
            </a:schemeClr>
          </a:solidFill>
          <a:ln>
            <a:solidFill>
              <a:srgbClr val="F4D1F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fr-FR" sz="1400" b="1" dirty="0" smtClean="0">
              <a:solidFill>
                <a:srgbClr val="6600CC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fr-FR" sz="1400" b="1" dirty="0" smtClean="0">
              <a:solidFill>
                <a:srgbClr val="6600CC"/>
              </a:solidFill>
            </a:endParaRPr>
          </a:p>
          <a:p>
            <a:pPr algn="ctr"/>
            <a:r>
              <a:rPr lang="fr-FR" sz="1400" b="1" dirty="0" smtClean="0">
                <a:solidFill>
                  <a:srgbClr val="6600CC"/>
                </a:solidFill>
              </a:rPr>
              <a:t>Résultats de l’Evaluation des Formations et des Enseignements</a:t>
            </a:r>
            <a:endParaRPr lang="fr-FR" sz="1400" b="1" dirty="0">
              <a:solidFill>
                <a:srgbClr val="6600CC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fr-FR" sz="1400" b="1" dirty="0" smtClean="0">
              <a:solidFill>
                <a:srgbClr val="6600CC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fr-FR" sz="1400" b="1" dirty="0">
              <a:solidFill>
                <a:srgbClr val="6600CC"/>
              </a:solidFill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258470" y="1280197"/>
            <a:ext cx="3600000" cy="2220811"/>
          </a:xfrm>
          <a:prstGeom prst="roundRect">
            <a:avLst>
              <a:gd name="adj" fmla="val 6138"/>
            </a:avLst>
          </a:prstGeom>
          <a:solidFill>
            <a:schemeClr val="bg1">
              <a:lumMod val="95000"/>
            </a:schemeClr>
          </a:solidFill>
          <a:ln>
            <a:solidFill>
              <a:srgbClr val="F4D1F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300" dirty="0">
                <a:solidFill>
                  <a:schemeClr val="tx1"/>
                </a:solidFill>
              </a:rPr>
              <a:t>Pérenniser l’évaluation des formations et des enseignements par les </a:t>
            </a:r>
            <a:r>
              <a:rPr lang="fr-FR" sz="1300" dirty="0" smtClean="0">
                <a:solidFill>
                  <a:schemeClr val="tx1"/>
                </a:solidFill>
              </a:rPr>
              <a:t>étudiants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1300" dirty="0">
              <a:solidFill>
                <a:schemeClr val="tx1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300" dirty="0">
                <a:solidFill>
                  <a:schemeClr val="tx1"/>
                </a:solidFill>
              </a:rPr>
              <a:t>Communiquer les résultats de ces évaluations auprès des équipes </a:t>
            </a:r>
            <a:r>
              <a:rPr lang="fr-FR" sz="1300" dirty="0" smtClean="0">
                <a:solidFill>
                  <a:schemeClr val="tx1"/>
                </a:solidFill>
              </a:rPr>
              <a:t>pédagogiques et des conseils de perfectionnement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1300" dirty="0">
              <a:solidFill>
                <a:schemeClr val="tx1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300" dirty="0">
                <a:solidFill>
                  <a:schemeClr val="tx1"/>
                </a:solidFill>
              </a:rPr>
              <a:t>Tenir compte de ces résultats pour améliorer les pratiques pédagogiques et faire </a:t>
            </a:r>
            <a:r>
              <a:rPr lang="fr-FR" sz="1300" dirty="0" smtClean="0">
                <a:solidFill>
                  <a:schemeClr val="tx1"/>
                </a:solidFill>
              </a:rPr>
              <a:t>évoluer les enseignements.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1300" dirty="0" smtClean="0">
              <a:solidFill>
                <a:schemeClr val="tx1"/>
              </a:solidFill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8012076" y="758488"/>
            <a:ext cx="3600000" cy="410118"/>
          </a:xfrm>
          <a:prstGeom prst="roundRect">
            <a:avLst>
              <a:gd name="adj" fmla="val 6138"/>
            </a:avLst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accent6"/>
                </a:solidFill>
              </a:rPr>
              <a:t>Insertion professionnelle</a:t>
            </a:r>
            <a:endParaRPr lang="fr-FR" sz="1600" b="1" dirty="0">
              <a:solidFill>
                <a:schemeClr val="accent6"/>
              </a:solidFill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8012076" y="1275261"/>
            <a:ext cx="3600000" cy="2085071"/>
          </a:xfrm>
          <a:prstGeom prst="roundRect">
            <a:avLst>
              <a:gd name="adj" fmla="val 6138"/>
            </a:avLst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300" dirty="0" smtClean="0">
                <a:solidFill>
                  <a:schemeClr val="tx1"/>
                </a:solidFill>
              </a:rPr>
              <a:t>Réseaux d’anciens étudiants (témoignages, recrutement de vacataires enseignants, tuteur de stages,…)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1300" dirty="0" smtClean="0">
              <a:solidFill>
                <a:schemeClr val="tx1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300" dirty="0" smtClean="0">
                <a:solidFill>
                  <a:schemeClr val="tx1"/>
                </a:solidFill>
              </a:rPr>
              <a:t>Connaître les besoins des entreprises</a:t>
            </a:r>
          </a:p>
          <a:p>
            <a:endParaRPr lang="fr-FR" sz="1300" dirty="0">
              <a:solidFill>
                <a:schemeClr val="tx1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300" dirty="0" smtClean="0">
                <a:solidFill>
                  <a:schemeClr val="tx1"/>
                </a:solidFill>
              </a:rPr>
              <a:t>Sensibiliser les étudiants aux compétences qu’ils ont acquises : savoir-faire et savoir-être</a:t>
            </a:r>
          </a:p>
        </p:txBody>
      </p:sp>
      <p:cxnSp>
        <p:nvCxnSpPr>
          <p:cNvPr id="29" name="Straight Connector 32"/>
          <p:cNvCxnSpPr/>
          <p:nvPr/>
        </p:nvCxnSpPr>
        <p:spPr>
          <a:xfrm flipV="1">
            <a:off x="326169" y="617501"/>
            <a:ext cx="11540045" cy="25442"/>
          </a:xfrm>
          <a:prstGeom prst="line">
            <a:avLst/>
          </a:prstGeom>
          <a:ln w="22225" cmpd="sng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498413" y="6444044"/>
            <a:ext cx="11214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>
                <a:solidFill>
                  <a:schemeClr val="accent1">
                    <a:lumMod val="50000"/>
                  </a:schemeClr>
                </a:solidFill>
              </a:rPr>
              <a:t>* Entretiens réalisés auprès de 10 enseignants (2 PR - 7 </a:t>
            </a:r>
            <a:r>
              <a:rPr lang="fr-FR" sz="900" dirty="0" err="1" smtClean="0">
                <a:solidFill>
                  <a:schemeClr val="accent1">
                    <a:lumMod val="50000"/>
                  </a:schemeClr>
                </a:solidFill>
              </a:rPr>
              <a:t>MCF</a:t>
            </a:r>
            <a:r>
              <a:rPr lang="fr-FR" sz="900" dirty="0" smtClean="0">
                <a:solidFill>
                  <a:schemeClr val="accent1">
                    <a:lumMod val="50000"/>
                  </a:schemeClr>
                </a:solidFill>
              </a:rPr>
              <a:t> – 1 </a:t>
            </a:r>
            <a:r>
              <a:rPr lang="fr-FR" sz="900" dirty="0" err="1" smtClean="0">
                <a:solidFill>
                  <a:schemeClr val="accent1">
                    <a:lumMod val="50000"/>
                  </a:schemeClr>
                </a:solidFill>
              </a:rPr>
              <a:t>PRAG</a:t>
            </a:r>
            <a:r>
              <a:rPr lang="fr-FR" sz="900" dirty="0" smtClean="0">
                <a:solidFill>
                  <a:schemeClr val="accent1">
                    <a:lumMod val="50000"/>
                  </a:schemeClr>
                </a:solidFill>
              </a:rPr>
              <a:t>) et 2 responsables administratifs.</a:t>
            </a:r>
          </a:p>
          <a:p>
            <a:pPr algn="r"/>
            <a:r>
              <a:rPr lang="fr-FR" sz="900" dirty="0" smtClean="0">
                <a:solidFill>
                  <a:schemeClr val="accent1">
                    <a:lumMod val="50000"/>
                  </a:schemeClr>
                </a:solidFill>
              </a:rPr>
              <a:t>   Disciplines : </a:t>
            </a:r>
            <a:r>
              <a:rPr lang="fr-FR" sz="900" dirty="0">
                <a:solidFill>
                  <a:schemeClr val="accent1">
                    <a:lumMod val="50000"/>
                  </a:schemeClr>
                </a:solidFill>
              </a:rPr>
              <a:t>Musique, Math/Info, </a:t>
            </a:r>
            <a:r>
              <a:rPr lang="fr-FR" sz="900" dirty="0" smtClean="0">
                <a:solidFill>
                  <a:schemeClr val="accent1">
                    <a:lumMod val="50000"/>
                  </a:schemeClr>
                </a:solidFill>
              </a:rPr>
              <a:t>Sociologie, </a:t>
            </a:r>
            <a:r>
              <a:rPr lang="fr-FR" sz="900" dirty="0">
                <a:solidFill>
                  <a:schemeClr val="accent1">
                    <a:lumMod val="50000"/>
                  </a:schemeClr>
                </a:solidFill>
              </a:rPr>
              <a:t>Sciences du langage, IUT de Blagnac, Espagnol, LEA et Histoire de </a:t>
            </a:r>
            <a:r>
              <a:rPr lang="fr-FR" sz="900" dirty="0" smtClean="0">
                <a:solidFill>
                  <a:schemeClr val="accent1">
                    <a:lumMod val="50000"/>
                  </a:schemeClr>
                </a:solidFill>
              </a:rPr>
              <a:t>l’art.</a:t>
            </a:r>
            <a:endParaRPr lang="fr-FR" sz="9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4253705" y="3562198"/>
            <a:ext cx="3600000" cy="1152128"/>
          </a:xfrm>
          <a:prstGeom prst="roundRect">
            <a:avLst>
              <a:gd name="adj" fmla="val 6138"/>
            </a:avLst>
          </a:prstGeom>
          <a:solidFill>
            <a:schemeClr val="bg1">
              <a:lumMod val="95000"/>
            </a:schemeClr>
          </a:solidFill>
          <a:ln>
            <a:solidFill>
              <a:srgbClr val="F4D1F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100" b="1" dirty="0">
                <a:solidFill>
                  <a:srgbClr val="996633"/>
                </a:solidFill>
              </a:rPr>
              <a:t>Propositions lors de la réunion du 19/02/2016</a:t>
            </a:r>
          </a:p>
          <a:p>
            <a:endParaRPr lang="fr-FR" sz="1000" b="1" dirty="0">
              <a:solidFill>
                <a:srgbClr val="996633"/>
              </a:solidFill>
            </a:endParaRPr>
          </a:p>
          <a:p>
            <a:r>
              <a:rPr lang="fr-FR" sz="1100" b="1" dirty="0">
                <a:solidFill>
                  <a:srgbClr val="996633"/>
                </a:solidFill>
              </a:rPr>
              <a:t>Pour </a:t>
            </a:r>
            <a:r>
              <a:rPr lang="fr-FR" sz="1100" b="1" dirty="0" smtClean="0">
                <a:solidFill>
                  <a:srgbClr val="996633"/>
                </a:solidFill>
              </a:rPr>
              <a:t>enrichir l’</a:t>
            </a:r>
            <a:r>
              <a:rPr lang="fr-FR" sz="1100" b="1" dirty="0" err="1" smtClean="0">
                <a:solidFill>
                  <a:srgbClr val="996633"/>
                </a:solidFill>
              </a:rPr>
              <a:t>EFE</a:t>
            </a:r>
            <a:endParaRPr lang="fr-FR" sz="1100" b="1" dirty="0">
              <a:solidFill>
                <a:srgbClr val="996633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smtClean="0">
                <a:solidFill>
                  <a:srgbClr val="996633"/>
                </a:solidFill>
              </a:rPr>
              <a:t>Évaluer </a:t>
            </a:r>
            <a:r>
              <a:rPr lang="fr-FR" sz="1100" dirty="0">
                <a:solidFill>
                  <a:srgbClr val="996633"/>
                </a:solidFill>
              </a:rPr>
              <a:t>les formations professionnelles au travers des retours des entreprises, des associations et de tous les organismes accueillant des stagiaires. 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4253705" y="5107153"/>
            <a:ext cx="2952328" cy="783132"/>
          </a:xfrm>
          <a:prstGeom prst="roundRect">
            <a:avLst>
              <a:gd name="adj" fmla="val 6138"/>
            </a:avLst>
          </a:prstGeom>
          <a:solidFill>
            <a:schemeClr val="bg1">
              <a:lumMod val="95000"/>
            </a:schemeClr>
          </a:solidFill>
          <a:ln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100" b="1" dirty="0">
                <a:solidFill>
                  <a:srgbClr val="996633"/>
                </a:solidFill>
              </a:rPr>
              <a:t>Propositions lors de la réunion du 19/02/2016</a:t>
            </a:r>
          </a:p>
          <a:p>
            <a:endParaRPr lang="fr-FR" sz="1000" b="1" dirty="0">
              <a:solidFill>
                <a:srgbClr val="996633"/>
              </a:solidFill>
            </a:endParaRPr>
          </a:p>
          <a:p>
            <a:r>
              <a:rPr lang="fr-FR" sz="1100" b="1" dirty="0">
                <a:solidFill>
                  <a:srgbClr val="996633"/>
                </a:solidFill>
              </a:rPr>
              <a:t>Pour </a:t>
            </a:r>
            <a:r>
              <a:rPr lang="fr-FR" sz="1100" b="1" dirty="0" smtClean="0">
                <a:solidFill>
                  <a:srgbClr val="996633"/>
                </a:solidFill>
              </a:rPr>
              <a:t>s’assurer de la mise en place du tutorat</a:t>
            </a:r>
            <a:endParaRPr lang="fr-FR" sz="1100" b="1" dirty="0">
              <a:solidFill>
                <a:srgbClr val="996633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smtClean="0">
                <a:solidFill>
                  <a:srgbClr val="996633"/>
                </a:solidFill>
              </a:rPr>
              <a:t>Remettre les appels à projet en central</a:t>
            </a:r>
            <a:endParaRPr lang="fr-FR" sz="1100" dirty="0">
              <a:solidFill>
                <a:srgbClr val="996633"/>
              </a:solidFill>
            </a:endParaRPr>
          </a:p>
        </p:txBody>
      </p:sp>
      <p:sp>
        <p:nvSpPr>
          <p:cNvPr id="2" name="Flèche gauche 1"/>
          <p:cNvSpPr/>
          <p:nvPr/>
        </p:nvSpPr>
        <p:spPr>
          <a:xfrm>
            <a:off x="3859811" y="5360715"/>
            <a:ext cx="432048" cy="265695"/>
          </a:xfrm>
          <a:prstGeom prst="leftArrow">
            <a:avLst/>
          </a:prstGeom>
          <a:solidFill>
            <a:srgbClr val="99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à coins arrondis 13"/>
          <p:cNvSpPr/>
          <p:nvPr/>
        </p:nvSpPr>
        <p:spPr>
          <a:xfrm>
            <a:off x="8002548" y="3429000"/>
            <a:ext cx="3600000" cy="1723207"/>
          </a:xfrm>
          <a:prstGeom prst="roundRect">
            <a:avLst>
              <a:gd name="adj" fmla="val 6138"/>
            </a:avLst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200" b="1" dirty="0">
                <a:solidFill>
                  <a:srgbClr val="996633"/>
                </a:solidFill>
              </a:rPr>
              <a:t>Propositions lors de la réunion du 19/02/2016</a:t>
            </a:r>
          </a:p>
          <a:p>
            <a:endParaRPr lang="fr-FR" sz="1050" b="1" dirty="0">
              <a:solidFill>
                <a:srgbClr val="996633"/>
              </a:solidFill>
            </a:endParaRPr>
          </a:p>
          <a:p>
            <a:r>
              <a:rPr lang="fr-FR" sz="1200" b="1" dirty="0">
                <a:solidFill>
                  <a:srgbClr val="996633"/>
                </a:solidFill>
              </a:rPr>
              <a:t>Pour </a:t>
            </a:r>
            <a:r>
              <a:rPr lang="fr-FR" sz="1200" b="1" dirty="0" smtClean="0">
                <a:solidFill>
                  <a:srgbClr val="996633"/>
                </a:solidFill>
              </a:rPr>
              <a:t>valoriser et communiquer sur les compétences acquises par l’étudiant</a:t>
            </a:r>
            <a:endParaRPr lang="fr-FR" sz="1200" b="1" dirty="0">
              <a:solidFill>
                <a:srgbClr val="996633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996633"/>
                </a:solidFill>
              </a:rPr>
              <a:t>Faire connaitre nos formations aux entreprises (être connu pour des compétences et pas seulement des diplômes, mettre en place un catalogue de compétences. Travail à mener </a:t>
            </a:r>
            <a:r>
              <a:rPr lang="fr-FR" sz="1100" dirty="0" smtClean="0">
                <a:solidFill>
                  <a:srgbClr val="996633"/>
                </a:solidFill>
              </a:rPr>
              <a:t>avec </a:t>
            </a:r>
            <a:r>
              <a:rPr lang="fr-FR" sz="1100" dirty="0">
                <a:solidFill>
                  <a:srgbClr val="996633"/>
                </a:solidFill>
              </a:rPr>
              <a:t>le </a:t>
            </a:r>
            <a:r>
              <a:rPr lang="fr-FR" sz="1100" dirty="0" err="1" smtClean="0">
                <a:solidFill>
                  <a:srgbClr val="996633"/>
                </a:solidFill>
              </a:rPr>
              <a:t>SCUO</a:t>
            </a:r>
            <a:r>
              <a:rPr lang="fr-FR" sz="1100" dirty="0" smtClean="0">
                <a:solidFill>
                  <a:srgbClr val="996633"/>
                </a:solidFill>
              </a:rPr>
              <a:t>-IP, la DISCO,…)</a:t>
            </a:r>
            <a:endParaRPr lang="fr-FR" sz="1100" dirty="0">
              <a:solidFill>
                <a:srgbClr val="9966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210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11" grpId="0" animBg="1"/>
      <p:bldP spid="1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Ng288pEHEaQxyDSurqv9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Ng288pEHEaQxyDSurqv9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Ng288pEHEaQxyDSurqv9w"/>
</p:tagLst>
</file>

<file path=ppt/theme/theme1.xml><?xml version="1.0" encoding="utf-8"?>
<a:theme xmlns:a="http://schemas.openxmlformats.org/drawingml/2006/main" name="Theme UTM 2013">
  <a:themeElements>
    <a:clrScheme name="Personnalisé 1">
      <a:dk1>
        <a:sysClr val="windowText" lastClr="000000"/>
      </a:dk1>
      <a:lt1>
        <a:sysClr val="window" lastClr="FFFFFF"/>
      </a:lt1>
      <a:dk2>
        <a:srgbClr val="E2002C"/>
      </a:dk2>
      <a:lt2>
        <a:srgbClr val="E7E6E6"/>
      </a:lt2>
      <a:accent1>
        <a:srgbClr val="FFD500"/>
      </a:accent1>
      <a:accent2>
        <a:srgbClr val="F18E00"/>
      </a:accent2>
      <a:accent3>
        <a:srgbClr val="E4A2C5"/>
      </a:accent3>
      <a:accent4>
        <a:srgbClr val="28B9DA"/>
      </a:accent4>
      <a:accent5>
        <a:srgbClr val="584693"/>
      </a:accent5>
      <a:accent6>
        <a:srgbClr val="97BF0D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 bwMode="auto">
        <a:noFill/>
        <a:ln w="3175" algn="ctr">
          <a:solidFill>
            <a:schemeClr val="tx1">
              <a:lumMod val="75000"/>
              <a:lumOff val="25000"/>
            </a:schemeClr>
          </a:solidFill>
          <a:prstDash val="dash"/>
          <a:round/>
          <a:headEnd/>
          <a:tailEnd/>
        </a:ln>
        <a:extLst>
          <a:ext uri="{909E8E84-426E-40DD-AFC4-6F175D3DCCD1}">
            <a14:hiddenFill xmlns:a14="http://schemas.microsoft.com/office/drawing/2010/main">
              <a:noFill/>
            </a14:hiddenFill>
          </a:ext>
        </a:extLst>
      </a:spPr>
      <a:bodyPr/>
      <a:lstStyle/>
    </a:lnDef>
  </a:objectDefaults>
  <a:extraClrSchemeLst/>
  <a:extLst>
    <a:ext uri="{05A4C25C-085E-4340-85A3-A5531E510DB2}">
      <thm15:themeFamily xmlns:thm15="http://schemas.microsoft.com/office/thememl/2012/main" name="Docs évaluation des formations - 25032015.pptx" id="{FFF047E0-8AE4-48BB-8B8C-71CC273911D7}" vid="{A741CAC1-E990-426D-B023-DAC7A238F21C}"/>
    </a:ext>
  </a:extLst>
</a:theme>
</file>

<file path=ppt/theme/theme2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5959</TotalTime>
  <Words>1989</Words>
  <Application>Microsoft Office PowerPoint</Application>
  <PresentationFormat>Grand écran</PresentationFormat>
  <Paragraphs>294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15</vt:i4>
      </vt:variant>
    </vt:vector>
  </HeadingPairs>
  <TitlesOfParts>
    <vt:vector size="26" baseType="lpstr">
      <vt:lpstr>MS Gothic</vt:lpstr>
      <vt:lpstr>Arial</vt:lpstr>
      <vt:lpstr>Calibri</vt:lpstr>
      <vt:lpstr>Calibri Light</vt:lpstr>
      <vt:lpstr>Century Gothic</vt:lpstr>
      <vt:lpstr>Times New Roman</vt:lpstr>
      <vt:lpstr>Verdana</vt:lpstr>
      <vt:lpstr>Wingdings</vt:lpstr>
      <vt:lpstr>Wingdings 2</vt:lpstr>
      <vt:lpstr>Theme UTM 2013</vt:lpstr>
      <vt:lpstr>HDOfficeLightV0</vt:lpstr>
      <vt:lpstr>DEMARCHE D’AMELIORATION DE LA QUALITE DES FORMATIONS  19 février 2016  </vt:lpstr>
      <vt:lpstr>PARTICIPANTS</vt:lpstr>
      <vt:lpstr>SOMMAIRE</vt:lpstr>
      <vt:lpstr>L’EVALUATION DES FORMATIONS ET DES ENSEIGNEMENTS</vt:lpstr>
      <vt:lpstr>PRÉSENTATION DE LA DÉMARCHE D’AMÉLIORATION DE LA QUALITÉ DES FORMATIONS</vt:lpstr>
      <vt:lpstr>Présentation PowerPoint</vt:lpstr>
      <vt:lpstr>SOMMAIRE</vt:lpstr>
      <vt:lpstr>Présentation PowerPoint</vt:lpstr>
      <vt:lpstr>Présentation PowerPoint</vt:lpstr>
      <vt:lpstr>SOMMAIRE</vt:lpstr>
      <vt:lpstr>Présentation PowerPoint</vt:lpstr>
      <vt:lpstr>Présentation PowerPoint</vt:lpstr>
      <vt:lpstr>Présentation PowerPoint</vt:lpstr>
      <vt:lpstr>SOMMAIRE</vt:lpstr>
      <vt:lpstr>Présentation PowerPoint</vt:lpstr>
    </vt:vector>
  </TitlesOfParts>
  <Company>Université Toulouse Jean Jaurès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DOCUMENTS POUR DEMARCHE EVALUATION DES FORMATIONS  25 mars 2015</dc:title>
  <dc:creator>Sonia GUERREIRO</dc:creator>
  <cp:lastModifiedBy>Laure BOUNIOL</cp:lastModifiedBy>
  <cp:revision>367</cp:revision>
  <cp:lastPrinted>2016-02-19T08:29:10Z</cp:lastPrinted>
  <dcterms:created xsi:type="dcterms:W3CDTF">2015-03-25T10:43:31Z</dcterms:created>
  <dcterms:modified xsi:type="dcterms:W3CDTF">2017-04-27T08:12:26Z</dcterms:modified>
</cp:coreProperties>
</file>